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336" r:id="rId5"/>
    <p:sldId id="263" r:id="rId6"/>
    <p:sldId id="342" r:id="rId7"/>
    <p:sldId id="341" r:id="rId8"/>
    <p:sldId id="343" r:id="rId9"/>
    <p:sldId id="331" r:id="rId10"/>
    <p:sldId id="332" r:id="rId11"/>
    <p:sldId id="317" r:id="rId12"/>
    <p:sldId id="318" r:id="rId13"/>
    <p:sldId id="305" r:id="rId14"/>
    <p:sldId id="300" r:id="rId15"/>
    <p:sldId id="296" r:id="rId16"/>
    <p:sldId id="326" r:id="rId17"/>
    <p:sldId id="257" r:id="rId18"/>
    <p:sldId id="304" r:id="rId19"/>
    <p:sldId id="334" r:id="rId20"/>
    <p:sldId id="314" r:id="rId21"/>
    <p:sldId id="335" r:id="rId22"/>
    <p:sldId id="345" r:id="rId23"/>
    <p:sldId id="344" r:id="rId24"/>
    <p:sldId id="311" r:id="rId25"/>
    <p:sldId id="32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322"/>
    <a:srgbClr val="D9E1E2"/>
    <a:srgbClr val="702082"/>
    <a:srgbClr val="5B67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48" autoAdjust="0"/>
    <p:restoredTop sz="96652" autoAdjust="0"/>
  </p:normalViewPr>
  <p:slideViewPr>
    <p:cSldViewPr snapToGrid="0" snapToObjects="1">
      <p:cViewPr varScale="1">
        <p:scale>
          <a:sx n="119" d="100"/>
          <a:sy n="119" d="100"/>
        </p:scale>
        <p:origin x="96" y="294"/>
      </p:cViewPr>
      <p:guideLst/>
    </p:cSldViewPr>
  </p:slideViewPr>
  <p:outlineViewPr>
    <p:cViewPr>
      <p:scale>
        <a:sx n="33" d="100"/>
        <a:sy n="33" d="100"/>
      </p:scale>
      <p:origin x="0" y="-18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1EDD76-D5F6-4C77-BCE2-AC13F819257B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9116CE5-354B-4B7D-8565-EFF31973E0AA}">
      <dgm:prSet phldrT="[Text]"/>
      <dgm:spPr/>
      <dgm:t>
        <a:bodyPr/>
        <a:lstStyle/>
        <a:p>
          <a:r>
            <a:rPr lang="en-GB" dirty="0"/>
            <a:t>31 .pdf files</a:t>
          </a:r>
        </a:p>
      </dgm:t>
    </dgm:pt>
    <dgm:pt modelId="{A0971DCE-9376-4247-B003-88E4B5E0B181}" type="parTrans" cxnId="{6035F6B6-8EA2-4BB7-AF40-4B8E5651A9D2}">
      <dgm:prSet/>
      <dgm:spPr/>
      <dgm:t>
        <a:bodyPr/>
        <a:lstStyle/>
        <a:p>
          <a:endParaRPr lang="en-GB"/>
        </a:p>
      </dgm:t>
    </dgm:pt>
    <dgm:pt modelId="{27473DF7-0583-42C5-8C67-350967C8D592}" type="sibTrans" cxnId="{6035F6B6-8EA2-4BB7-AF40-4B8E5651A9D2}">
      <dgm:prSet/>
      <dgm:spPr/>
      <dgm:t>
        <a:bodyPr/>
        <a:lstStyle/>
        <a:p>
          <a:endParaRPr lang="en-GB"/>
        </a:p>
      </dgm:t>
    </dgm:pt>
    <dgm:pt modelId="{D78AE694-BA3E-4F5C-AAB5-92169BDB9ED1}">
      <dgm:prSet phldrT="[Text]"/>
      <dgm:spPr/>
      <dgm:t>
        <a:bodyPr/>
        <a:lstStyle/>
        <a:p>
          <a:r>
            <a:rPr lang="en-GB" dirty="0"/>
            <a:t>Acquire original files</a:t>
          </a:r>
        </a:p>
      </dgm:t>
    </dgm:pt>
    <dgm:pt modelId="{FBFE444B-CFCA-4CA0-A5EC-6E5AC6C0F638}" type="parTrans" cxnId="{F2A1C5B3-F7C5-4D44-ADD3-7980923F6164}">
      <dgm:prSet/>
      <dgm:spPr/>
      <dgm:t>
        <a:bodyPr/>
        <a:lstStyle/>
        <a:p>
          <a:endParaRPr lang="en-GB"/>
        </a:p>
      </dgm:t>
    </dgm:pt>
    <dgm:pt modelId="{9498F161-04F5-4746-859E-18F91DD849A9}" type="sibTrans" cxnId="{F2A1C5B3-F7C5-4D44-ADD3-7980923F6164}">
      <dgm:prSet/>
      <dgm:spPr/>
      <dgm:t>
        <a:bodyPr/>
        <a:lstStyle/>
        <a:p>
          <a:endParaRPr lang="en-GB"/>
        </a:p>
      </dgm:t>
    </dgm:pt>
    <dgm:pt modelId="{35E7875C-FF45-4893-824B-B56730FDE76D}">
      <dgm:prSet phldrT="[Text]"/>
      <dgm:spPr>
        <a:solidFill>
          <a:schemeClr val="accent2"/>
        </a:solidFill>
      </dgm:spPr>
      <dgm:t>
        <a:bodyPr/>
        <a:lstStyle/>
        <a:p>
          <a:r>
            <a:rPr lang="en-GB" dirty="0"/>
            <a:t>Convert .pdf to .txt</a:t>
          </a:r>
        </a:p>
      </dgm:t>
    </dgm:pt>
    <dgm:pt modelId="{1591087F-2FB1-4C8A-A55B-56384DC730B6}" type="parTrans" cxnId="{5BCA8704-8C5A-4E76-B376-C9585A506396}">
      <dgm:prSet/>
      <dgm:spPr/>
      <dgm:t>
        <a:bodyPr/>
        <a:lstStyle/>
        <a:p>
          <a:endParaRPr lang="en-GB"/>
        </a:p>
      </dgm:t>
    </dgm:pt>
    <dgm:pt modelId="{D00F97B5-E671-48BC-AAC0-7650A0A77529}" type="sibTrans" cxnId="{5BCA8704-8C5A-4E76-B376-C9585A506396}">
      <dgm:prSet/>
      <dgm:spPr/>
      <dgm:t>
        <a:bodyPr/>
        <a:lstStyle/>
        <a:p>
          <a:endParaRPr lang="en-GB"/>
        </a:p>
      </dgm:t>
    </dgm:pt>
    <dgm:pt modelId="{793EA45E-3711-4776-801F-88E552B6D1D4}">
      <dgm:prSet phldrT="[Text]"/>
      <dgm:spPr/>
      <dgm:t>
        <a:bodyPr/>
        <a:lstStyle/>
        <a:p>
          <a:r>
            <a:rPr lang="en-GB" dirty="0"/>
            <a:t>All text from .pdf into one line</a:t>
          </a:r>
        </a:p>
      </dgm:t>
    </dgm:pt>
    <dgm:pt modelId="{BB725D12-2861-4EA7-8F61-514E5BECAA29}" type="parTrans" cxnId="{E7D334EA-EEDD-4E09-A3F9-44F13E216D69}">
      <dgm:prSet/>
      <dgm:spPr/>
      <dgm:t>
        <a:bodyPr/>
        <a:lstStyle/>
        <a:p>
          <a:endParaRPr lang="en-GB"/>
        </a:p>
      </dgm:t>
    </dgm:pt>
    <dgm:pt modelId="{B77DA471-D7D6-4070-A74A-1D5C989ABF5A}" type="sibTrans" cxnId="{E7D334EA-EEDD-4E09-A3F9-44F13E216D69}">
      <dgm:prSet/>
      <dgm:spPr/>
      <dgm:t>
        <a:bodyPr/>
        <a:lstStyle/>
        <a:p>
          <a:endParaRPr lang="en-GB"/>
        </a:p>
      </dgm:t>
    </dgm:pt>
    <dgm:pt modelId="{57C8EDB6-6E32-4DAB-BD96-26D18F80A348}">
      <dgm:prSet phldrT="[Text]"/>
      <dgm:spPr>
        <a:solidFill>
          <a:schemeClr val="tx1"/>
        </a:solidFill>
      </dgm:spPr>
      <dgm:t>
        <a:bodyPr/>
        <a:lstStyle/>
        <a:p>
          <a:r>
            <a:rPr lang="en-GB" dirty="0"/>
            <a:t>NLP</a:t>
          </a:r>
        </a:p>
      </dgm:t>
    </dgm:pt>
    <dgm:pt modelId="{C04D9B9E-E8D9-415B-BEFD-488F934FCBDF}" type="parTrans" cxnId="{77664950-76DA-4D67-8454-9E0A91041714}">
      <dgm:prSet/>
      <dgm:spPr/>
      <dgm:t>
        <a:bodyPr/>
        <a:lstStyle/>
        <a:p>
          <a:endParaRPr lang="en-GB"/>
        </a:p>
      </dgm:t>
    </dgm:pt>
    <dgm:pt modelId="{31612F5A-BCC7-4DDB-A949-34B695BDFA0A}" type="sibTrans" cxnId="{77664950-76DA-4D67-8454-9E0A91041714}">
      <dgm:prSet/>
      <dgm:spPr/>
      <dgm:t>
        <a:bodyPr/>
        <a:lstStyle/>
        <a:p>
          <a:endParaRPr lang="en-GB"/>
        </a:p>
      </dgm:t>
    </dgm:pt>
    <dgm:pt modelId="{B6E80576-7412-4661-9E0E-AA5894F5FAB2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GB" sz="1900" dirty="0"/>
            <a:t>Frequency counts</a:t>
          </a:r>
        </a:p>
      </dgm:t>
    </dgm:pt>
    <dgm:pt modelId="{5E0BB5BA-5C36-46AF-BD21-3DA06F7D44F2}" type="parTrans" cxnId="{14B01193-E99A-4922-913F-5399F69D65CB}">
      <dgm:prSet/>
      <dgm:spPr/>
      <dgm:t>
        <a:bodyPr/>
        <a:lstStyle/>
        <a:p>
          <a:endParaRPr lang="en-GB"/>
        </a:p>
      </dgm:t>
    </dgm:pt>
    <dgm:pt modelId="{49CD0EA9-E0A2-427E-B33B-AD4790563004}" type="sibTrans" cxnId="{14B01193-E99A-4922-913F-5399F69D65CB}">
      <dgm:prSet/>
      <dgm:spPr/>
      <dgm:t>
        <a:bodyPr/>
        <a:lstStyle/>
        <a:p>
          <a:endParaRPr lang="en-GB"/>
        </a:p>
      </dgm:t>
    </dgm:pt>
    <dgm:pt modelId="{30D0EFBC-1136-4C59-AEF0-C688873441E1}">
      <dgm:prSet phldrT="[Text]"/>
      <dgm:spPr/>
      <dgm:t>
        <a:bodyPr/>
        <a:lstStyle/>
        <a:p>
          <a:r>
            <a:rPr lang="en-GB" dirty="0"/>
            <a:t>Remove irrelevant pages (cover page, adverts, index, etc.)</a:t>
          </a:r>
        </a:p>
      </dgm:t>
    </dgm:pt>
    <dgm:pt modelId="{4ED0F411-7F47-40D8-902D-C3EBD3FE78C9}" type="parTrans" cxnId="{B431AB35-7EBD-473E-89F8-744C7B18D5AF}">
      <dgm:prSet/>
      <dgm:spPr/>
      <dgm:t>
        <a:bodyPr/>
        <a:lstStyle/>
        <a:p>
          <a:endParaRPr lang="en-GB"/>
        </a:p>
      </dgm:t>
    </dgm:pt>
    <dgm:pt modelId="{2DEA1D09-FA70-431A-8C6B-CB7DBE2CEA79}" type="sibTrans" cxnId="{B431AB35-7EBD-473E-89F8-744C7B18D5AF}">
      <dgm:prSet/>
      <dgm:spPr/>
      <dgm:t>
        <a:bodyPr/>
        <a:lstStyle/>
        <a:p>
          <a:endParaRPr lang="en-GB"/>
        </a:p>
      </dgm:t>
    </dgm:pt>
    <dgm:pt modelId="{ECCB9CA0-3524-4784-8B49-17472941EA0E}">
      <dgm:prSet phldrT="[Text]"/>
      <dgm:spPr/>
      <dgm:t>
        <a:bodyPr/>
        <a:lstStyle/>
        <a:p>
          <a:r>
            <a:rPr lang="en-GB" dirty="0"/>
            <a:t>Split line by abstract marker</a:t>
          </a:r>
        </a:p>
      </dgm:t>
    </dgm:pt>
    <dgm:pt modelId="{F5267A34-51E3-4B0E-88EE-93F151AAC053}" type="parTrans" cxnId="{287A3C86-CBCF-4366-B58C-6E8EAAA76B72}">
      <dgm:prSet/>
      <dgm:spPr/>
      <dgm:t>
        <a:bodyPr/>
        <a:lstStyle/>
        <a:p>
          <a:endParaRPr lang="en-GB"/>
        </a:p>
      </dgm:t>
    </dgm:pt>
    <dgm:pt modelId="{227ACB7A-0877-41C3-9E83-EFF94DD508D1}" type="sibTrans" cxnId="{287A3C86-CBCF-4366-B58C-6E8EAAA76B72}">
      <dgm:prSet/>
      <dgm:spPr/>
      <dgm:t>
        <a:bodyPr/>
        <a:lstStyle/>
        <a:p>
          <a:endParaRPr lang="en-GB"/>
        </a:p>
      </dgm:t>
    </dgm:pt>
    <dgm:pt modelId="{86E4FF72-3139-4D54-8C49-33AD80698487}">
      <dgm:prSet phldrT="[Text]"/>
      <dgm:spPr/>
      <dgm:t>
        <a:bodyPr/>
        <a:lstStyle/>
        <a:p>
          <a:r>
            <a:rPr lang="en-GB" dirty="0"/>
            <a:t>Subset abstracts with keywords 173,995 abstracts -&gt; 1721 abstracts</a:t>
          </a:r>
        </a:p>
      </dgm:t>
    </dgm:pt>
    <dgm:pt modelId="{F9745D40-47E4-427A-8157-E010412E25C4}" type="parTrans" cxnId="{0E9023D4-C121-4D97-A632-25A53F93AA0F}">
      <dgm:prSet/>
      <dgm:spPr/>
      <dgm:t>
        <a:bodyPr/>
        <a:lstStyle/>
        <a:p>
          <a:endParaRPr lang="en-GB"/>
        </a:p>
      </dgm:t>
    </dgm:pt>
    <dgm:pt modelId="{F354DB1F-F5E2-433A-9410-8708F51AF0F3}" type="sibTrans" cxnId="{0E9023D4-C121-4D97-A632-25A53F93AA0F}">
      <dgm:prSet/>
      <dgm:spPr/>
      <dgm:t>
        <a:bodyPr/>
        <a:lstStyle/>
        <a:p>
          <a:endParaRPr lang="en-GB"/>
        </a:p>
      </dgm:t>
    </dgm:pt>
    <dgm:pt modelId="{13264950-715E-45BB-8B01-715AA8126EB1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GB" sz="1900" dirty="0"/>
            <a:t>Examine contexts</a:t>
          </a:r>
        </a:p>
      </dgm:t>
    </dgm:pt>
    <dgm:pt modelId="{0D9BFBC4-FD0A-40B3-BA69-3A0F6B7575CE}" type="parTrans" cxnId="{EDCCA184-C3B8-48B7-9E3A-C19A71505DA5}">
      <dgm:prSet/>
      <dgm:spPr/>
      <dgm:t>
        <a:bodyPr/>
        <a:lstStyle/>
        <a:p>
          <a:endParaRPr lang="en-GB"/>
        </a:p>
      </dgm:t>
    </dgm:pt>
    <dgm:pt modelId="{5CD797AB-B08D-435E-BF23-23C2D22D1B1D}" type="sibTrans" cxnId="{EDCCA184-C3B8-48B7-9E3A-C19A71505DA5}">
      <dgm:prSet/>
      <dgm:spPr/>
      <dgm:t>
        <a:bodyPr/>
        <a:lstStyle/>
        <a:p>
          <a:endParaRPr lang="en-GB"/>
        </a:p>
      </dgm:t>
    </dgm:pt>
    <dgm:pt modelId="{C56A9224-3AD4-4ABA-89FD-71DDCDA119CE}" type="pres">
      <dgm:prSet presAssocID="{791EDD76-D5F6-4C77-BCE2-AC13F819257B}" presName="rootnode" presStyleCnt="0">
        <dgm:presLayoutVars>
          <dgm:chMax/>
          <dgm:chPref/>
          <dgm:dir/>
          <dgm:animLvl val="lvl"/>
        </dgm:presLayoutVars>
      </dgm:prSet>
      <dgm:spPr/>
    </dgm:pt>
    <dgm:pt modelId="{CAA91D99-9703-4CCC-B0F5-AE1979E333D9}" type="pres">
      <dgm:prSet presAssocID="{49116CE5-354B-4B7D-8565-EFF31973E0AA}" presName="composite" presStyleCnt="0"/>
      <dgm:spPr/>
    </dgm:pt>
    <dgm:pt modelId="{4BED5C42-FC80-4E27-8E68-8DC73CDF2E20}" type="pres">
      <dgm:prSet presAssocID="{49116CE5-354B-4B7D-8565-EFF31973E0AA}" presName="bentUpArrow1" presStyleLbl="alignImgPlace1" presStyleIdx="0" presStyleCnt="2"/>
      <dgm:spPr/>
    </dgm:pt>
    <dgm:pt modelId="{013D65D5-2E65-4ED8-95E3-B0680834A377}" type="pres">
      <dgm:prSet presAssocID="{49116CE5-354B-4B7D-8565-EFF31973E0AA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7383296C-5A1A-451D-BF1F-02B9ED3CE75F}" type="pres">
      <dgm:prSet presAssocID="{49116CE5-354B-4B7D-8565-EFF31973E0AA}" presName="ChildText" presStyleLbl="revTx" presStyleIdx="0" presStyleCnt="3" custScaleX="495071" custLinFactX="96596" custLinFactNeighborX="100000">
        <dgm:presLayoutVars>
          <dgm:chMax val="0"/>
          <dgm:chPref val="0"/>
          <dgm:bulletEnabled val="1"/>
        </dgm:presLayoutVars>
      </dgm:prSet>
      <dgm:spPr/>
    </dgm:pt>
    <dgm:pt modelId="{56CD75F5-FC3C-4731-A3D3-5A9BD9CF3EA9}" type="pres">
      <dgm:prSet presAssocID="{27473DF7-0583-42C5-8C67-350967C8D592}" presName="sibTrans" presStyleCnt="0"/>
      <dgm:spPr/>
    </dgm:pt>
    <dgm:pt modelId="{CFEC1C46-0267-44A5-BF52-185F148952F4}" type="pres">
      <dgm:prSet presAssocID="{35E7875C-FF45-4893-824B-B56730FDE76D}" presName="composite" presStyleCnt="0"/>
      <dgm:spPr/>
    </dgm:pt>
    <dgm:pt modelId="{97759BFA-3E40-40FE-8532-70C62AF0894C}" type="pres">
      <dgm:prSet presAssocID="{35E7875C-FF45-4893-824B-B56730FDE76D}" presName="bentUpArrow1" presStyleLbl="alignImgPlace1" presStyleIdx="1" presStyleCnt="2"/>
      <dgm:spPr>
        <a:solidFill>
          <a:schemeClr val="accent2">
            <a:lumMod val="20000"/>
            <a:lumOff val="80000"/>
          </a:schemeClr>
        </a:solidFill>
      </dgm:spPr>
    </dgm:pt>
    <dgm:pt modelId="{2FBDABCF-577C-440A-8ACD-68C2BFDED6D2}" type="pres">
      <dgm:prSet presAssocID="{35E7875C-FF45-4893-824B-B56730FDE76D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009DB2F-B32C-4AA8-A30E-134F86BB12F2}" type="pres">
      <dgm:prSet presAssocID="{35E7875C-FF45-4893-824B-B56730FDE76D}" presName="ChildText" presStyleLbl="revTx" presStyleIdx="1" presStyleCnt="3" custScaleX="348105" custScaleY="123823" custLinFactX="23084" custLinFactNeighborX="100000">
        <dgm:presLayoutVars>
          <dgm:chMax val="0"/>
          <dgm:chPref val="0"/>
          <dgm:bulletEnabled val="1"/>
        </dgm:presLayoutVars>
      </dgm:prSet>
      <dgm:spPr/>
    </dgm:pt>
    <dgm:pt modelId="{A82D7627-D586-4B06-B981-2F514D6E51C3}" type="pres">
      <dgm:prSet presAssocID="{D00F97B5-E671-48BC-AAC0-7650A0A77529}" presName="sibTrans" presStyleCnt="0"/>
      <dgm:spPr/>
    </dgm:pt>
    <dgm:pt modelId="{7A5D3588-381C-4F25-A013-D8B972BB80A1}" type="pres">
      <dgm:prSet presAssocID="{57C8EDB6-6E32-4DAB-BD96-26D18F80A348}" presName="composite" presStyleCnt="0"/>
      <dgm:spPr/>
    </dgm:pt>
    <dgm:pt modelId="{6FF7284B-0D4A-4EB3-9D2A-F9EDA3EBFCDF}" type="pres">
      <dgm:prSet presAssocID="{57C8EDB6-6E32-4DAB-BD96-26D18F80A348}" presName="ParentText" presStyleLbl="node1" presStyleIdx="2" presStyleCnt="3" custLinFactNeighborX="-20328">
        <dgm:presLayoutVars>
          <dgm:chMax val="1"/>
          <dgm:chPref val="1"/>
          <dgm:bulletEnabled val="1"/>
        </dgm:presLayoutVars>
      </dgm:prSet>
      <dgm:spPr/>
    </dgm:pt>
    <dgm:pt modelId="{987A2E70-EB83-442B-98EE-6FAECF9D6340}" type="pres">
      <dgm:prSet presAssocID="{57C8EDB6-6E32-4DAB-BD96-26D18F80A348}" presName="FinalChildText" presStyleLbl="revTx" presStyleIdx="2" presStyleCnt="3" custScaleX="160393" custLinFactNeighborX="29570">
        <dgm:presLayoutVars>
          <dgm:chMax val="0"/>
          <dgm:chPref val="0"/>
          <dgm:bulletEnabled val="1"/>
        </dgm:presLayoutVars>
      </dgm:prSet>
      <dgm:spPr/>
    </dgm:pt>
  </dgm:ptLst>
  <dgm:cxnLst>
    <dgm:cxn modelId="{720E3100-7534-4693-89AB-30214F99B383}" type="presOf" srcId="{D78AE694-BA3E-4F5C-AAB5-92169BDB9ED1}" destId="{7383296C-5A1A-451D-BF1F-02B9ED3CE75F}" srcOrd="0" destOrd="0" presId="urn:microsoft.com/office/officeart/2005/8/layout/StepDownProcess"/>
    <dgm:cxn modelId="{5BCA8704-8C5A-4E76-B376-C9585A506396}" srcId="{791EDD76-D5F6-4C77-BCE2-AC13F819257B}" destId="{35E7875C-FF45-4893-824B-B56730FDE76D}" srcOrd="1" destOrd="0" parTransId="{1591087F-2FB1-4C8A-A55B-56384DC730B6}" sibTransId="{D00F97B5-E671-48BC-AAC0-7650A0A77529}"/>
    <dgm:cxn modelId="{138B762B-77E6-4B76-9B40-EC3595D9FF9C}" type="presOf" srcId="{13264950-715E-45BB-8B01-715AA8126EB1}" destId="{987A2E70-EB83-442B-98EE-6FAECF9D6340}" srcOrd="0" destOrd="1" presId="urn:microsoft.com/office/officeart/2005/8/layout/StepDownProcess"/>
    <dgm:cxn modelId="{B431AB35-7EBD-473E-89F8-744C7B18D5AF}" srcId="{49116CE5-354B-4B7D-8565-EFF31973E0AA}" destId="{30D0EFBC-1136-4C59-AEF0-C688873441E1}" srcOrd="1" destOrd="0" parTransId="{4ED0F411-7F47-40D8-902D-C3EBD3FE78C9}" sibTransId="{2DEA1D09-FA70-431A-8C6B-CB7DBE2CEA79}"/>
    <dgm:cxn modelId="{B067D748-9AFB-4586-9146-F82BD3FC842E}" type="presOf" srcId="{30D0EFBC-1136-4C59-AEF0-C688873441E1}" destId="{7383296C-5A1A-451D-BF1F-02B9ED3CE75F}" srcOrd="0" destOrd="1" presId="urn:microsoft.com/office/officeart/2005/8/layout/StepDownProcess"/>
    <dgm:cxn modelId="{DAD4E76D-DB65-4C13-8143-DDB4CB841CB8}" type="presOf" srcId="{793EA45E-3711-4776-801F-88E552B6D1D4}" destId="{8009DB2F-B32C-4AA8-A30E-134F86BB12F2}" srcOrd="0" destOrd="0" presId="urn:microsoft.com/office/officeart/2005/8/layout/StepDownProcess"/>
    <dgm:cxn modelId="{77664950-76DA-4D67-8454-9E0A91041714}" srcId="{791EDD76-D5F6-4C77-BCE2-AC13F819257B}" destId="{57C8EDB6-6E32-4DAB-BD96-26D18F80A348}" srcOrd="2" destOrd="0" parTransId="{C04D9B9E-E8D9-415B-BEFD-488F934FCBDF}" sibTransId="{31612F5A-BCC7-4DDB-A949-34B695BDFA0A}"/>
    <dgm:cxn modelId="{28C30957-8102-4A5F-A54A-7ADEE58FC047}" type="presOf" srcId="{35E7875C-FF45-4893-824B-B56730FDE76D}" destId="{2FBDABCF-577C-440A-8ACD-68C2BFDED6D2}" srcOrd="0" destOrd="0" presId="urn:microsoft.com/office/officeart/2005/8/layout/StepDownProcess"/>
    <dgm:cxn modelId="{39564382-6AC2-4632-A25D-0CC193971C12}" type="presOf" srcId="{B6E80576-7412-4661-9E0E-AA5894F5FAB2}" destId="{987A2E70-EB83-442B-98EE-6FAECF9D6340}" srcOrd="0" destOrd="0" presId="urn:microsoft.com/office/officeart/2005/8/layout/StepDownProcess"/>
    <dgm:cxn modelId="{EDCCA184-C3B8-48B7-9E3A-C19A71505DA5}" srcId="{57C8EDB6-6E32-4DAB-BD96-26D18F80A348}" destId="{13264950-715E-45BB-8B01-715AA8126EB1}" srcOrd="1" destOrd="0" parTransId="{0D9BFBC4-FD0A-40B3-BA69-3A0F6B7575CE}" sibTransId="{5CD797AB-B08D-435E-BF23-23C2D22D1B1D}"/>
    <dgm:cxn modelId="{15D71E86-6FA7-4DFC-84E7-58F2CEB4F1A1}" type="presOf" srcId="{86E4FF72-3139-4D54-8C49-33AD80698487}" destId="{8009DB2F-B32C-4AA8-A30E-134F86BB12F2}" srcOrd="0" destOrd="2" presId="urn:microsoft.com/office/officeart/2005/8/layout/StepDownProcess"/>
    <dgm:cxn modelId="{287A3C86-CBCF-4366-B58C-6E8EAAA76B72}" srcId="{35E7875C-FF45-4893-824B-B56730FDE76D}" destId="{ECCB9CA0-3524-4784-8B49-17472941EA0E}" srcOrd="1" destOrd="0" parTransId="{F5267A34-51E3-4B0E-88EE-93F151AAC053}" sibTransId="{227ACB7A-0877-41C3-9E83-EFF94DD508D1}"/>
    <dgm:cxn modelId="{14B01193-E99A-4922-913F-5399F69D65CB}" srcId="{57C8EDB6-6E32-4DAB-BD96-26D18F80A348}" destId="{B6E80576-7412-4661-9E0E-AA5894F5FAB2}" srcOrd="0" destOrd="0" parTransId="{5E0BB5BA-5C36-46AF-BD21-3DA06F7D44F2}" sibTransId="{49CD0EA9-E0A2-427E-B33B-AD4790563004}"/>
    <dgm:cxn modelId="{6438DF94-008C-4C5D-B746-449ED6953552}" type="presOf" srcId="{791EDD76-D5F6-4C77-BCE2-AC13F819257B}" destId="{C56A9224-3AD4-4ABA-89FD-71DDCDA119CE}" srcOrd="0" destOrd="0" presId="urn:microsoft.com/office/officeart/2005/8/layout/StepDownProcess"/>
    <dgm:cxn modelId="{F2A1C5B3-F7C5-4D44-ADD3-7980923F6164}" srcId="{49116CE5-354B-4B7D-8565-EFF31973E0AA}" destId="{D78AE694-BA3E-4F5C-AAB5-92169BDB9ED1}" srcOrd="0" destOrd="0" parTransId="{FBFE444B-CFCA-4CA0-A5EC-6E5AC6C0F638}" sibTransId="{9498F161-04F5-4746-859E-18F91DD849A9}"/>
    <dgm:cxn modelId="{6035F6B6-8EA2-4BB7-AF40-4B8E5651A9D2}" srcId="{791EDD76-D5F6-4C77-BCE2-AC13F819257B}" destId="{49116CE5-354B-4B7D-8565-EFF31973E0AA}" srcOrd="0" destOrd="0" parTransId="{A0971DCE-9376-4247-B003-88E4B5E0B181}" sibTransId="{27473DF7-0583-42C5-8C67-350967C8D592}"/>
    <dgm:cxn modelId="{0E9023D4-C121-4D97-A632-25A53F93AA0F}" srcId="{35E7875C-FF45-4893-824B-B56730FDE76D}" destId="{86E4FF72-3139-4D54-8C49-33AD80698487}" srcOrd="2" destOrd="0" parTransId="{F9745D40-47E4-427A-8157-E010412E25C4}" sibTransId="{F354DB1F-F5E2-433A-9410-8708F51AF0F3}"/>
    <dgm:cxn modelId="{E2FF3AD8-3E6A-4FC6-8EBF-E33E80FCC322}" type="presOf" srcId="{ECCB9CA0-3524-4784-8B49-17472941EA0E}" destId="{8009DB2F-B32C-4AA8-A30E-134F86BB12F2}" srcOrd="0" destOrd="1" presId="urn:microsoft.com/office/officeart/2005/8/layout/StepDownProcess"/>
    <dgm:cxn modelId="{3ACBCDE2-5817-47EE-9A50-1E7CDD6DBFAE}" type="presOf" srcId="{57C8EDB6-6E32-4DAB-BD96-26D18F80A348}" destId="{6FF7284B-0D4A-4EB3-9D2A-F9EDA3EBFCDF}" srcOrd="0" destOrd="0" presId="urn:microsoft.com/office/officeart/2005/8/layout/StepDownProcess"/>
    <dgm:cxn modelId="{E7D334EA-EEDD-4E09-A3F9-44F13E216D69}" srcId="{35E7875C-FF45-4893-824B-B56730FDE76D}" destId="{793EA45E-3711-4776-801F-88E552B6D1D4}" srcOrd="0" destOrd="0" parTransId="{BB725D12-2861-4EA7-8F61-514E5BECAA29}" sibTransId="{B77DA471-D7D6-4070-A74A-1D5C989ABF5A}"/>
    <dgm:cxn modelId="{E25688F8-7A92-4B3D-BDF5-BE45B9373602}" type="presOf" srcId="{49116CE5-354B-4B7D-8565-EFF31973E0AA}" destId="{013D65D5-2E65-4ED8-95E3-B0680834A377}" srcOrd="0" destOrd="0" presId="urn:microsoft.com/office/officeart/2005/8/layout/StepDownProcess"/>
    <dgm:cxn modelId="{FB42B1CF-4493-443B-89D2-9D15E888EFA6}" type="presParOf" srcId="{C56A9224-3AD4-4ABA-89FD-71DDCDA119CE}" destId="{CAA91D99-9703-4CCC-B0F5-AE1979E333D9}" srcOrd="0" destOrd="0" presId="urn:microsoft.com/office/officeart/2005/8/layout/StepDownProcess"/>
    <dgm:cxn modelId="{8F36A2FC-5596-4DA1-8D23-0823705F392B}" type="presParOf" srcId="{CAA91D99-9703-4CCC-B0F5-AE1979E333D9}" destId="{4BED5C42-FC80-4E27-8E68-8DC73CDF2E20}" srcOrd="0" destOrd="0" presId="urn:microsoft.com/office/officeart/2005/8/layout/StepDownProcess"/>
    <dgm:cxn modelId="{A6BBE213-45F5-487F-8ED3-9FD732C2B4AE}" type="presParOf" srcId="{CAA91D99-9703-4CCC-B0F5-AE1979E333D9}" destId="{013D65D5-2E65-4ED8-95E3-B0680834A377}" srcOrd="1" destOrd="0" presId="urn:microsoft.com/office/officeart/2005/8/layout/StepDownProcess"/>
    <dgm:cxn modelId="{F6DEA05B-9154-4C08-A97B-ACBE678153C5}" type="presParOf" srcId="{CAA91D99-9703-4CCC-B0F5-AE1979E333D9}" destId="{7383296C-5A1A-451D-BF1F-02B9ED3CE75F}" srcOrd="2" destOrd="0" presId="urn:microsoft.com/office/officeart/2005/8/layout/StepDownProcess"/>
    <dgm:cxn modelId="{AA965480-773A-4AB0-A6CA-58C24D158413}" type="presParOf" srcId="{C56A9224-3AD4-4ABA-89FD-71DDCDA119CE}" destId="{56CD75F5-FC3C-4731-A3D3-5A9BD9CF3EA9}" srcOrd="1" destOrd="0" presId="urn:microsoft.com/office/officeart/2005/8/layout/StepDownProcess"/>
    <dgm:cxn modelId="{639F7AEF-931C-4046-94B8-A31EFB003F60}" type="presParOf" srcId="{C56A9224-3AD4-4ABA-89FD-71DDCDA119CE}" destId="{CFEC1C46-0267-44A5-BF52-185F148952F4}" srcOrd="2" destOrd="0" presId="urn:microsoft.com/office/officeart/2005/8/layout/StepDownProcess"/>
    <dgm:cxn modelId="{0A053792-EF9D-4D46-9692-BA37EBD4A5FB}" type="presParOf" srcId="{CFEC1C46-0267-44A5-BF52-185F148952F4}" destId="{97759BFA-3E40-40FE-8532-70C62AF0894C}" srcOrd="0" destOrd="0" presId="urn:microsoft.com/office/officeart/2005/8/layout/StepDownProcess"/>
    <dgm:cxn modelId="{DDD2104E-C282-49D5-93E9-196BB4AE5C0C}" type="presParOf" srcId="{CFEC1C46-0267-44A5-BF52-185F148952F4}" destId="{2FBDABCF-577C-440A-8ACD-68C2BFDED6D2}" srcOrd="1" destOrd="0" presId="urn:microsoft.com/office/officeart/2005/8/layout/StepDownProcess"/>
    <dgm:cxn modelId="{24DAB386-91D6-4102-A9E5-7A18F7A325B6}" type="presParOf" srcId="{CFEC1C46-0267-44A5-BF52-185F148952F4}" destId="{8009DB2F-B32C-4AA8-A30E-134F86BB12F2}" srcOrd="2" destOrd="0" presId="urn:microsoft.com/office/officeart/2005/8/layout/StepDownProcess"/>
    <dgm:cxn modelId="{139DE33E-B186-4454-8F06-F239A50C74C4}" type="presParOf" srcId="{C56A9224-3AD4-4ABA-89FD-71DDCDA119CE}" destId="{A82D7627-D586-4B06-B981-2F514D6E51C3}" srcOrd="3" destOrd="0" presId="urn:microsoft.com/office/officeart/2005/8/layout/StepDownProcess"/>
    <dgm:cxn modelId="{82ABB68F-BADE-4A2D-BB2D-FBA6C70E8DD5}" type="presParOf" srcId="{C56A9224-3AD4-4ABA-89FD-71DDCDA119CE}" destId="{7A5D3588-381C-4F25-A013-D8B972BB80A1}" srcOrd="4" destOrd="0" presId="urn:microsoft.com/office/officeart/2005/8/layout/StepDownProcess"/>
    <dgm:cxn modelId="{87C3A0EA-C4C3-4FF5-B26D-8DE785FCCCF8}" type="presParOf" srcId="{7A5D3588-381C-4F25-A013-D8B972BB80A1}" destId="{6FF7284B-0D4A-4EB3-9D2A-F9EDA3EBFCDF}" srcOrd="0" destOrd="0" presId="urn:microsoft.com/office/officeart/2005/8/layout/StepDownProcess"/>
    <dgm:cxn modelId="{BCC4F80E-20A0-4B52-8484-F38944CA68AD}" type="presParOf" srcId="{7A5D3588-381C-4F25-A013-D8B972BB80A1}" destId="{987A2E70-EB83-442B-98EE-6FAECF9D6340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39D965-4828-4B49-8393-9EEC04DF0B89}" type="doc">
      <dgm:prSet loTypeId="urn:microsoft.com/office/officeart/2011/layout/InterconnectedBlockProcess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5331102-1FF2-40F5-9209-8AEA022523F9}">
      <dgm:prSet phldrT="[Text]"/>
      <dgm:spPr/>
      <dgm:t>
        <a:bodyPr/>
        <a:lstStyle/>
        <a:p>
          <a:r>
            <a:rPr lang="en-GB" dirty="0"/>
            <a:t>Prep </a:t>
          </a:r>
        </a:p>
      </dgm:t>
    </dgm:pt>
    <dgm:pt modelId="{E70DC9C6-2E63-4478-A97F-0DE84013405D}" type="parTrans" cxnId="{4AF1B9E9-C231-43C2-9BB6-A9E25FB3961E}">
      <dgm:prSet/>
      <dgm:spPr/>
      <dgm:t>
        <a:bodyPr/>
        <a:lstStyle/>
        <a:p>
          <a:endParaRPr lang="en-GB"/>
        </a:p>
      </dgm:t>
    </dgm:pt>
    <dgm:pt modelId="{4A5CFD42-10AB-4F6D-B5ED-6DBFA1BF3F11}" type="sibTrans" cxnId="{4AF1B9E9-C231-43C2-9BB6-A9E25FB3961E}">
      <dgm:prSet/>
      <dgm:spPr/>
      <dgm:t>
        <a:bodyPr/>
        <a:lstStyle/>
        <a:p>
          <a:endParaRPr lang="en-GB"/>
        </a:p>
      </dgm:t>
    </dgm:pt>
    <dgm:pt modelId="{BBAD3030-D8DE-4CC7-9466-FAE4D35E8B1E}">
      <dgm:prSet phldrT="[Text]"/>
      <dgm:spPr/>
      <dgm:t>
        <a:bodyPr/>
        <a:lstStyle/>
        <a:p>
          <a:r>
            <a:rPr lang="en-GB" dirty="0"/>
            <a:t>Tokenise </a:t>
          </a:r>
          <a:r>
            <a:rPr lang="en-GB" b="1" dirty="0"/>
            <a:t>words</a:t>
          </a:r>
        </a:p>
        <a:p>
          <a:r>
            <a:rPr lang="en-GB" dirty="0"/>
            <a:t>Lowercase</a:t>
          </a:r>
        </a:p>
        <a:p>
          <a:r>
            <a:rPr lang="en-GB" dirty="0"/>
            <a:t>Remove punctuation</a:t>
          </a:r>
        </a:p>
        <a:p>
          <a:r>
            <a:rPr lang="en-GB" dirty="0"/>
            <a:t>Remove whitespaces</a:t>
          </a:r>
        </a:p>
        <a:p>
          <a:r>
            <a:rPr lang="en-GB" dirty="0"/>
            <a:t>Remove stop words</a:t>
          </a:r>
        </a:p>
      </dgm:t>
    </dgm:pt>
    <dgm:pt modelId="{28AD41A0-943C-4972-AC38-06DF3A0B2C22}" type="parTrans" cxnId="{96B5C53C-0D70-4211-8F88-4C22E138D6E1}">
      <dgm:prSet/>
      <dgm:spPr/>
      <dgm:t>
        <a:bodyPr/>
        <a:lstStyle/>
        <a:p>
          <a:endParaRPr lang="en-GB"/>
        </a:p>
      </dgm:t>
    </dgm:pt>
    <dgm:pt modelId="{CDAC3058-54BE-45AC-BBBD-ECE45E12FB3D}" type="sibTrans" cxnId="{96B5C53C-0D70-4211-8F88-4C22E138D6E1}">
      <dgm:prSet/>
      <dgm:spPr/>
      <dgm:t>
        <a:bodyPr/>
        <a:lstStyle/>
        <a:p>
          <a:endParaRPr lang="en-GB"/>
        </a:p>
      </dgm:t>
    </dgm:pt>
    <dgm:pt modelId="{A23CD070-2A03-487A-AFAC-4402615BD878}">
      <dgm:prSet phldrT="[Text]"/>
      <dgm:spPr>
        <a:solidFill>
          <a:schemeClr val="accent2"/>
        </a:solidFill>
      </dgm:spPr>
      <dgm:t>
        <a:bodyPr/>
        <a:lstStyle/>
        <a:p>
          <a:r>
            <a:rPr lang="en-GB" dirty="0"/>
            <a:t>Consolidate</a:t>
          </a:r>
        </a:p>
      </dgm:t>
    </dgm:pt>
    <dgm:pt modelId="{B6C9267A-D4C0-4EB6-842C-2FD0A18F1C4A}" type="parTrans" cxnId="{8B19C2AB-3ECD-4C03-AC33-F65058EDC64F}">
      <dgm:prSet/>
      <dgm:spPr/>
      <dgm:t>
        <a:bodyPr/>
        <a:lstStyle/>
        <a:p>
          <a:endParaRPr lang="en-GB"/>
        </a:p>
      </dgm:t>
    </dgm:pt>
    <dgm:pt modelId="{8EC19EC1-F521-4BF1-A601-E7B4BF87EFA2}" type="sibTrans" cxnId="{8B19C2AB-3ECD-4C03-AC33-F65058EDC64F}">
      <dgm:prSet/>
      <dgm:spPr/>
      <dgm:t>
        <a:bodyPr/>
        <a:lstStyle/>
        <a:p>
          <a:endParaRPr lang="en-GB"/>
        </a:p>
      </dgm:t>
    </dgm:pt>
    <dgm:pt modelId="{0339187D-DD7A-4360-9CAF-4F9AEA910F84}">
      <dgm:prSet phldrT="[Text]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GB" dirty="0"/>
            <a:t>* Correct spelling</a:t>
          </a:r>
        </a:p>
        <a:p>
          <a:r>
            <a:rPr lang="en-GB" dirty="0"/>
            <a:t>* Substitute synonyms</a:t>
          </a:r>
        </a:p>
        <a:p>
          <a:r>
            <a:rPr lang="en-GB" dirty="0"/>
            <a:t>Stem words</a:t>
          </a:r>
        </a:p>
        <a:p>
          <a:endParaRPr lang="en-GB" dirty="0"/>
        </a:p>
      </dgm:t>
    </dgm:pt>
    <dgm:pt modelId="{57C25B4B-1EFA-4CE6-BB1F-602DCA922E2B}" type="parTrans" cxnId="{C3929E93-E8A5-4A00-933A-C4815C067AC6}">
      <dgm:prSet/>
      <dgm:spPr/>
      <dgm:t>
        <a:bodyPr/>
        <a:lstStyle/>
        <a:p>
          <a:endParaRPr lang="en-GB"/>
        </a:p>
      </dgm:t>
    </dgm:pt>
    <dgm:pt modelId="{A7469284-E559-445B-9B19-4F737746F363}" type="sibTrans" cxnId="{C3929E93-E8A5-4A00-933A-C4815C067AC6}">
      <dgm:prSet/>
      <dgm:spPr/>
      <dgm:t>
        <a:bodyPr/>
        <a:lstStyle/>
        <a:p>
          <a:endParaRPr lang="en-GB"/>
        </a:p>
      </dgm:t>
    </dgm:pt>
    <dgm:pt modelId="{8771B226-A61E-499E-B73A-A633EDC691C3}">
      <dgm:prSet phldrT="[Text]"/>
      <dgm:spPr>
        <a:solidFill>
          <a:schemeClr val="tx1"/>
        </a:solidFill>
      </dgm:spPr>
      <dgm:t>
        <a:bodyPr/>
        <a:lstStyle/>
        <a:p>
          <a:r>
            <a:rPr lang="en-GB" dirty="0"/>
            <a:t>Analyse</a:t>
          </a:r>
        </a:p>
      </dgm:t>
    </dgm:pt>
    <dgm:pt modelId="{CA6B66AA-A252-4DC6-B5B8-5EA2A0BD283E}" type="parTrans" cxnId="{66D7AB3F-5FEC-4158-B73E-7698EB6A8B1D}">
      <dgm:prSet/>
      <dgm:spPr/>
      <dgm:t>
        <a:bodyPr/>
        <a:lstStyle/>
        <a:p>
          <a:endParaRPr lang="en-GB"/>
        </a:p>
      </dgm:t>
    </dgm:pt>
    <dgm:pt modelId="{4B9C8C33-3219-43CB-9FE4-2661F470FB0D}" type="sibTrans" cxnId="{66D7AB3F-5FEC-4158-B73E-7698EB6A8B1D}">
      <dgm:prSet/>
      <dgm:spPr/>
      <dgm:t>
        <a:bodyPr/>
        <a:lstStyle/>
        <a:p>
          <a:endParaRPr lang="en-GB"/>
        </a:p>
      </dgm:t>
    </dgm:pt>
    <dgm:pt modelId="{8B3A3090-823A-4095-9EB3-6B7AC0EC3D8C}">
      <dgm:prSet phldrT="[Text]"/>
      <dgm:spPr>
        <a:solidFill>
          <a:schemeClr val="tx1">
            <a:lumMod val="20000"/>
            <a:lumOff val="80000"/>
          </a:schemeClr>
        </a:solidFill>
      </dgm:spPr>
      <dgm:t>
        <a:bodyPr/>
        <a:lstStyle/>
        <a:p>
          <a:r>
            <a:rPr lang="en-GB" dirty="0"/>
            <a:t>Count word frequency</a:t>
          </a:r>
        </a:p>
      </dgm:t>
    </dgm:pt>
    <dgm:pt modelId="{DC7CC45B-38E5-4CBE-AB81-6F49A71C8D3E}" type="parTrans" cxnId="{728E4957-075C-491E-8558-389067FA69C6}">
      <dgm:prSet/>
      <dgm:spPr/>
      <dgm:t>
        <a:bodyPr/>
        <a:lstStyle/>
        <a:p>
          <a:endParaRPr lang="en-GB"/>
        </a:p>
      </dgm:t>
    </dgm:pt>
    <dgm:pt modelId="{E0BD795D-AB43-4DCE-ACC8-17B5547E2561}" type="sibTrans" cxnId="{728E4957-075C-491E-8558-389067FA69C6}">
      <dgm:prSet/>
      <dgm:spPr/>
      <dgm:t>
        <a:bodyPr/>
        <a:lstStyle/>
        <a:p>
          <a:endParaRPr lang="en-GB"/>
        </a:p>
      </dgm:t>
    </dgm:pt>
    <dgm:pt modelId="{4F32EFBC-5A4C-4B99-8F04-CD82CD1B57C6}" type="pres">
      <dgm:prSet presAssocID="{F739D965-4828-4B49-8393-9EEC04DF0B89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</dgm:pt>
    <dgm:pt modelId="{81A9700E-4319-4149-A7E5-5191CFEA4BE3}" type="pres">
      <dgm:prSet presAssocID="{8771B226-A61E-499E-B73A-A633EDC691C3}" presName="ChildAccent3" presStyleCnt="0"/>
      <dgm:spPr/>
    </dgm:pt>
    <dgm:pt modelId="{BD7D44B2-752A-4F41-9D27-02FB6DF2DF37}" type="pres">
      <dgm:prSet presAssocID="{8771B226-A61E-499E-B73A-A633EDC691C3}" presName="ChildAccent" presStyleLbl="alignImgPlace1" presStyleIdx="0" presStyleCnt="3" custScaleX="179821" custLinFactNeighborX="80070"/>
      <dgm:spPr/>
    </dgm:pt>
    <dgm:pt modelId="{9E13873A-B141-4ED1-A45C-8FCB7B3537B1}" type="pres">
      <dgm:prSet presAssocID="{8771B226-A61E-499E-B73A-A633EDC691C3}" presName="Child3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B2F1013-39D7-4C46-8B63-8F41C18CDF4D}" type="pres">
      <dgm:prSet presAssocID="{8771B226-A61E-499E-B73A-A633EDC691C3}" presName="Parent3" presStyleLbl="node1" presStyleIdx="0" presStyleCnt="3" custScaleX="179821" custLinFactNeighborX="80070">
        <dgm:presLayoutVars>
          <dgm:chMax val="2"/>
          <dgm:chPref val="1"/>
          <dgm:bulletEnabled val="1"/>
        </dgm:presLayoutVars>
      </dgm:prSet>
      <dgm:spPr/>
    </dgm:pt>
    <dgm:pt modelId="{13348A44-DB93-4F11-A537-E3EF2BDC3991}" type="pres">
      <dgm:prSet presAssocID="{A23CD070-2A03-487A-AFAC-4402615BD878}" presName="ChildAccent2" presStyleCnt="0"/>
      <dgm:spPr/>
    </dgm:pt>
    <dgm:pt modelId="{F952D400-1929-4053-B8C7-A49EE4F2D536}" type="pres">
      <dgm:prSet presAssocID="{A23CD070-2A03-487A-AFAC-4402615BD878}" presName="ChildAccent" presStyleLbl="alignImgPlace1" presStyleIdx="1" presStyleCnt="3" custScaleX="245874" custLinFactNeighborX="-10389" custLinFactNeighborY="218"/>
      <dgm:spPr/>
    </dgm:pt>
    <dgm:pt modelId="{6F792B5B-BA10-402D-9F5A-EF4B0BEDED8B}" type="pres">
      <dgm:prSet presAssocID="{A23CD070-2A03-487A-AFAC-4402615BD878}" presName="Child2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38B4C05-D550-4CE4-B2D4-5E8A02B3BF05}" type="pres">
      <dgm:prSet presAssocID="{A23CD070-2A03-487A-AFAC-4402615BD878}" presName="Parent2" presStyleLbl="node1" presStyleIdx="1" presStyleCnt="3" custScaleX="245874" custLinFactNeighborX="-9321" custLinFactNeighborY="1133">
        <dgm:presLayoutVars>
          <dgm:chMax val="2"/>
          <dgm:chPref val="1"/>
          <dgm:bulletEnabled val="1"/>
        </dgm:presLayoutVars>
      </dgm:prSet>
      <dgm:spPr/>
    </dgm:pt>
    <dgm:pt modelId="{F4ED9A1E-F311-4908-B30B-71058374DB89}" type="pres">
      <dgm:prSet presAssocID="{55331102-1FF2-40F5-9209-8AEA022523F9}" presName="ChildAccent1" presStyleCnt="0"/>
      <dgm:spPr/>
    </dgm:pt>
    <dgm:pt modelId="{68504948-98C8-48AA-A070-97D014FE8DBD}" type="pres">
      <dgm:prSet presAssocID="{55331102-1FF2-40F5-9209-8AEA022523F9}" presName="ChildAccent" presStyleLbl="alignImgPlace1" presStyleIdx="2" presStyleCnt="3" custScaleX="239090" custLinFactX="-16370" custLinFactNeighborX="-100000"/>
      <dgm:spPr/>
    </dgm:pt>
    <dgm:pt modelId="{6E939DC9-F34C-4927-B4CD-5351322FD378}" type="pres">
      <dgm:prSet presAssocID="{55331102-1FF2-40F5-9209-8AEA022523F9}" presName="Child1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40BE0B32-D12F-49CB-9AA0-6E174F47E9AC}" type="pres">
      <dgm:prSet presAssocID="{55331102-1FF2-40F5-9209-8AEA022523F9}" presName="Parent1" presStyleLbl="node1" presStyleIdx="2" presStyleCnt="3" custScaleX="239090" custLinFactX="-16370" custLinFactNeighborX="-100000">
        <dgm:presLayoutVars>
          <dgm:chMax val="2"/>
          <dgm:chPref val="1"/>
          <dgm:bulletEnabled val="1"/>
        </dgm:presLayoutVars>
      </dgm:prSet>
      <dgm:spPr/>
    </dgm:pt>
  </dgm:ptLst>
  <dgm:cxnLst>
    <dgm:cxn modelId="{FE353616-A70E-4935-B187-73F0C5F5DA3B}" type="presOf" srcId="{A23CD070-2A03-487A-AFAC-4402615BD878}" destId="{E38B4C05-D550-4CE4-B2D4-5E8A02B3BF05}" srcOrd="0" destOrd="0" presId="urn:microsoft.com/office/officeart/2011/layout/InterconnectedBlockProcess"/>
    <dgm:cxn modelId="{8D871D17-C2E3-4D2A-90AC-4A9532167853}" type="presOf" srcId="{8B3A3090-823A-4095-9EB3-6B7AC0EC3D8C}" destId="{9E13873A-B141-4ED1-A45C-8FCB7B3537B1}" srcOrd="1" destOrd="0" presId="urn:microsoft.com/office/officeart/2011/layout/InterconnectedBlockProcess"/>
    <dgm:cxn modelId="{426D6922-63B4-408D-B8A9-6E680EFBFBAE}" type="presOf" srcId="{BBAD3030-D8DE-4CC7-9466-FAE4D35E8B1E}" destId="{68504948-98C8-48AA-A070-97D014FE8DBD}" srcOrd="0" destOrd="0" presId="urn:microsoft.com/office/officeart/2011/layout/InterconnectedBlockProcess"/>
    <dgm:cxn modelId="{51A1912D-B258-478D-BF27-9B89D823EDA0}" type="presOf" srcId="{0339187D-DD7A-4360-9CAF-4F9AEA910F84}" destId="{F952D400-1929-4053-B8C7-A49EE4F2D536}" srcOrd="0" destOrd="0" presId="urn:microsoft.com/office/officeart/2011/layout/InterconnectedBlockProcess"/>
    <dgm:cxn modelId="{96B5C53C-0D70-4211-8F88-4C22E138D6E1}" srcId="{55331102-1FF2-40F5-9209-8AEA022523F9}" destId="{BBAD3030-D8DE-4CC7-9466-FAE4D35E8B1E}" srcOrd="0" destOrd="0" parTransId="{28AD41A0-943C-4972-AC38-06DF3A0B2C22}" sibTransId="{CDAC3058-54BE-45AC-BBBD-ECE45E12FB3D}"/>
    <dgm:cxn modelId="{66D7AB3F-5FEC-4158-B73E-7698EB6A8B1D}" srcId="{F739D965-4828-4B49-8393-9EEC04DF0B89}" destId="{8771B226-A61E-499E-B73A-A633EDC691C3}" srcOrd="2" destOrd="0" parTransId="{CA6B66AA-A252-4DC6-B5B8-5EA2A0BD283E}" sibTransId="{4B9C8C33-3219-43CB-9FE4-2661F470FB0D}"/>
    <dgm:cxn modelId="{B9BD5F49-15D8-4187-91E1-24562AD40AF2}" type="presOf" srcId="{F739D965-4828-4B49-8393-9EEC04DF0B89}" destId="{4F32EFBC-5A4C-4B99-8F04-CD82CD1B57C6}" srcOrd="0" destOrd="0" presId="urn:microsoft.com/office/officeart/2011/layout/InterconnectedBlockProcess"/>
    <dgm:cxn modelId="{728E4957-075C-491E-8558-389067FA69C6}" srcId="{8771B226-A61E-499E-B73A-A633EDC691C3}" destId="{8B3A3090-823A-4095-9EB3-6B7AC0EC3D8C}" srcOrd="0" destOrd="0" parTransId="{DC7CC45B-38E5-4CBE-AB81-6F49A71C8D3E}" sibTransId="{E0BD795D-AB43-4DCE-ACC8-17B5547E2561}"/>
    <dgm:cxn modelId="{C3929E93-E8A5-4A00-933A-C4815C067AC6}" srcId="{A23CD070-2A03-487A-AFAC-4402615BD878}" destId="{0339187D-DD7A-4360-9CAF-4F9AEA910F84}" srcOrd="0" destOrd="0" parTransId="{57C25B4B-1EFA-4CE6-BB1F-602DCA922E2B}" sibTransId="{A7469284-E559-445B-9B19-4F737746F363}"/>
    <dgm:cxn modelId="{2B1F049A-23E3-4555-83C0-BA4BA45AC9BC}" type="presOf" srcId="{BBAD3030-D8DE-4CC7-9466-FAE4D35E8B1E}" destId="{6E939DC9-F34C-4927-B4CD-5351322FD378}" srcOrd="1" destOrd="0" presId="urn:microsoft.com/office/officeart/2011/layout/InterconnectedBlockProcess"/>
    <dgm:cxn modelId="{8B19C2AB-3ECD-4C03-AC33-F65058EDC64F}" srcId="{F739D965-4828-4B49-8393-9EEC04DF0B89}" destId="{A23CD070-2A03-487A-AFAC-4402615BD878}" srcOrd="1" destOrd="0" parTransId="{B6C9267A-D4C0-4EB6-842C-2FD0A18F1C4A}" sibTransId="{8EC19EC1-F521-4BF1-A601-E7B4BF87EFA2}"/>
    <dgm:cxn modelId="{62260EC4-8FA4-4A45-979C-3C969D6E4B50}" type="presOf" srcId="{0339187D-DD7A-4360-9CAF-4F9AEA910F84}" destId="{6F792B5B-BA10-402D-9F5A-EF4B0BEDED8B}" srcOrd="1" destOrd="0" presId="urn:microsoft.com/office/officeart/2011/layout/InterconnectedBlockProcess"/>
    <dgm:cxn modelId="{FC0A97C5-EAAA-443B-B6E1-8C4614CAE079}" type="presOf" srcId="{8771B226-A61E-499E-B73A-A633EDC691C3}" destId="{6B2F1013-39D7-4C46-8B63-8F41C18CDF4D}" srcOrd="0" destOrd="0" presId="urn:microsoft.com/office/officeart/2011/layout/InterconnectedBlockProcess"/>
    <dgm:cxn modelId="{D4D888D5-B8F1-4CB2-836D-6DA83A3C7441}" type="presOf" srcId="{55331102-1FF2-40F5-9209-8AEA022523F9}" destId="{40BE0B32-D12F-49CB-9AA0-6E174F47E9AC}" srcOrd="0" destOrd="0" presId="urn:microsoft.com/office/officeart/2011/layout/InterconnectedBlockProcess"/>
    <dgm:cxn modelId="{4AF1B9E9-C231-43C2-9BB6-A9E25FB3961E}" srcId="{F739D965-4828-4B49-8393-9EEC04DF0B89}" destId="{55331102-1FF2-40F5-9209-8AEA022523F9}" srcOrd="0" destOrd="0" parTransId="{E70DC9C6-2E63-4478-A97F-0DE84013405D}" sibTransId="{4A5CFD42-10AB-4F6D-B5ED-6DBFA1BF3F11}"/>
    <dgm:cxn modelId="{05C56EF4-BDC0-493E-903A-F14AE071C27B}" type="presOf" srcId="{8B3A3090-823A-4095-9EB3-6B7AC0EC3D8C}" destId="{BD7D44B2-752A-4F41-9D27-02FB6DF2DF37}" srcOrd="0" destOrd="0" presId="urn:microsoft.com/office/officeart/2011/layout/InterconnectedBlockProcess"/>
    <dgm:cxn modelId="{52A39D2F-185A-449F-82D2-88D117585655}" type="presParOf" srcId="{4F32EFBC-5A4C-4B99-8F04-CD82CD1B57C6}" destId="{81A9700E-4319-4149-A7E5-5191CFEA4BE3}" srcOrd="0" destOrd="0" presId="urn:microsoft.com/office/officeart/2011/layout/InterconnectedBlockProcess"/>
    <dgm:cxn modelId="{629F0AC5-0CDF-4D55-87C5-A7DB5B2E4B76}" type="presParOf" srcId="{81A9700E-4319-4149-A7E5-5191CFEA4BE3}" destId="{BD7D44B2-752A-4F41-9D27-02FB6DF2DF37}" srcOrd="0" destOrd="0" presId="urn:microsoft.com/office/officeart/2011/layout/InterconnectedBlockProcess"/>
    <dgm:cxn modelId="{870536EB-2F5F-49C7-A772-031EA8A85922}" type="presParOf" srcId="{4F32EFBC-5A4C-4B99-8F04-CD82CD1B57C6}" destId="{9E13873A-B141-4ED1-A45C-8FCB7B3537B1}" srcOrd="1" destOrd="0" presId="urn:microsoft.com/office/officeart/2011/layout/InterconnectedBlockProcess"/>
    <dgm:cxn modelId="{6FB9E741-CA6F-44D2-BC95-91E8D8292BC5}" type="presParOf" srcId="{4F32EFBC-5A4C-4B99-8F04-CD82CD1B57C6}" destId="{6B2F1013-39D7-4C46-8B63-8F41C18CDF4D}" srcOrd="2" destOrd="0" presId="urn:microsoft.com/office/officeart/2011/layout/InterconnectedBlockProcess"/>
    <dgm:cxn modelId="{773D46AE-F413-45F3-8E7E-3F3A05854426}" type="presParOf" srcId="{4F32EFBC-5A4C-4B99-8F04-CD82CD1B57C6}" destId="{13348A44-DB93-4F11-A537-E3EF2BDC3991}" srcOrd="3" destOrd="0" presId="urn:microsoft.com/office/officeart/2011/layout/InterconnectedBlockProcess"/>
    <dgm:cxn modelId="{A6670D87-D61D-4760-BC72-81B829BC914D}" type="presParOf" srcId="{13348A44-DB93-4F11-A537-E3EF2BDC3991}" destId="{F952D400-1929-4053-B8C7-A49EE4F2D536}" srcOrd="0" destOrd="0" presId="urn:microsoft.com/office/officeart/2011/layout/InterconnectedBlockProcess"/>
    <dgm:cxn modelId="{5B22A299-CF22-4861-AC1D-554461AA9835}" type="presParOf" srcId="{4F32EFBC-5A4C-4B99-8F04-CD82CD1B57C6}" destId="{6F792B5B-BA10-402D-9F5A-EF4B0BEDED8B}" srcOrd="4" destOrd="0" presId="urn:microsoft.com/office/officeart/2011/layout/InterconnectedBlockProcess"/>
    <dgm:cxn modelId="{A092C4E7-0329-490C-8631-1B5E7F06746D}" type="presParOf" srcId="{4F32EFBC-5A4C-4B99-8F04-CD82CD1B57C6}" destId="{E38B4C05-D550-4CE4-B2D4-5E8A02B3BF05}" srcOrd="5" destOrd="0" presId="urn:microsoft.com/office/officeart/2011/layout/InterconnectedBlockProcess"/>
    <dgm:cxn modelId="{BB2E3619-0896-470A-A268-4512B43DDE81}" type="presParOf" srcId="{4F32EFBC-5A4C-4B99-8F04-CD82CD1B57C6}" destId="{F4ED9A1E-F311-4908-B30B-71058374DB89}" srcOrd="6" destOrd="0" presId="urn:microsoft.com/office/officeart/2011/layout/InterconnectedBlockProcess"/>
    <dgm:cxn modelId="{48109063-09FD-4D1C-BC2C-D7BB548FD2F4}" type="presParOf" srcId="{F4ED9A1E-F311-4908-B30B-71058374DB89}" destId="{68504948-98C8-48AA-A070-97D014FE8DBD}" srcOrd="0" destOrd="0" presId="urn:microsoft.com/office/officeart/2011/layout/InterconnectedBlockProcess"/>
    <dgm:cxn modelId="{4925C311-606B-4596-BF89-5671C0EBCAB6}" type="presParOf" srcId="{4F32EFBC-5A4C-4B99-8F04-CD82CD1B57C6}" destId="{6E939DC9-F34C-4927-B4CD-5351322FD378}" srcOrd="7" destOrd="0" presId="urn:microsoft.com/office/officeart/2011/layout/InterconnectedBlockProcess"/>
    <dgm:cxn modelId="{C1D51C4A-D477-4417-9C0D-7012235CC835}" type="presParOf" srcId="{4F32EFBC-5A4C-4B99-8F04-CD82CD1B57C6}" destId="{40BE0B32-D12F-49CB-9AA0-6E174F47E9AC}" srcOrd="8" destOrd="0" presId="urn:microsoft.com/office/officeart/2011/layout/Interconnected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739D965-4828-4B49-8393-9EEC04DF0B89}" type="doc">
      <dgm:prSet loTypeId="urn:microsoft.com/office/officeart/2011/layout/InterconnectedBlockProcess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5331102-1FF2-40F5-9209-8AEA022523F9}">
      <dgm:prSet phldrT="[Text]"/>
      <dgm:spPr/>
      <dgm:t>
        <a:bodyPr/>
        <a:lstStyle/>
        <a:p>
          <a:r>
            <a:rPr lang="en-GB" dirty="0"/>
            <a:t>Prep </a:t>
          </a:r>
        </a:p>
      </dgm:t>
    </dgm:pt>
    <dgm:pt modelId="{E70DC9C6-2E63-4478-A97F-0DE84013405D}" type="parTrans" cxnId="{4AF1B9E9-C231-43C2-9BB6-A9E25FB3961E}">
      <dgm:prSet/>
      <dgm:spPr/>
      <dgm:t>
        <a:bodyPr/>
        <a:lstStyle/>
        <a:p>
          <a:endParaRPr lang="en-GB"/>
        </a:p>
      </dgm:t>
    </dgm:pt>
    <dgm:pt modelId="{4A5CFD42-10AB-4F6D-B5ED-6DBFA1BF3F11}" type="sibTrans" cxnId="{4AF1B9E9-C231-43C2-9BB6-A9E25FB3961E}">
      <dgm:prSet/>
      <dgm:spPr/>
      <dgm:t>
        <a:bodyPr/>
        <a:lstStyle/>
        <a:p>
          <a:endParaRPr lang="en-GB"/>
        </a:p>
      </dgm:t>
    </dgm:pt>
    <dgm:pt modelId="{BBAD3030-D8DE-4CC7-9466-FAE4D35E8B1E}">
      <dgm:prSet phldrT="[Text]"/>
      <dgm:spPr/>
      <dgm:t>
        <a:bodyPr/>
        <a:lstStyle/>
        <a:p>
          <a:r>
            <a:rPr lang="en-GB" dirty="0"/>
            <a:t>Tokenise </a:t>
          </a:r>
          <a:r>
            <a:rPr lang="en-GB" b="1" dirty="0"/>
            <a:t>sentences</a:t>
          </a:r>
        </a:p>
        <a:p>
          <a:r>
            <a:rPr lang="en-GB" dirty="0"/>
            <a:t>* Lowercase</a:t>
          </a:r>
        </a:p>
        <a:p>
          <a:r>
            <a:rPr lang="en-GB" dirty="0"/>
            <a:t>* Remove punctuation</a:t>
          </a:r>
        </a:p>
        <a:p>
          <a:r>
            <a:rPr lang="en-GB" dirty="0"/>
            <a:t>* Remove whitespaces</a:t>
          </a:r>
        </a:p>
      </dgm:t>
    </dgm:pt>
    <dgm:pt modelId="{28AD41A0-943C-4972-AC38-06DF3A0B2C22}" type="parTrans" cxnId="{96B5C53C-0D70-4211-8F88-4C22E138D6E1}">
      <dgm:prSet/>
      <dgm:spPr/>
      <dgm:t>
        <a:bodyPr/>
        <a:lstStyle/>
        <a:p>
          <a:endParaRPr lang="en-GB"/>
        </a:p>
      </dgm:t>
    </dgm:pt>
    <dgm:pt modelId="{CDAC3058-54BE-45AC-BBBD-ECE45E12FB3D}" type="sibTrans" cxnId="{96B5C53C-0D70-4211-8F88-4C22E138D6E1}">
      <dgm:prSet/>
      <dgm:spPr/>
      <dgm:t>
        <a:bodyPr/>
        <a:lstStyle/>
        <a:p>
          <a:endParaRPr lang="en-GB"/>
        </a:p>
      </dgm:t>
    </dgm:pt>
    <dgm:pt modelId="{A23CD070-2A03-487A-AFAC-4402615BD878}">
      <dgm:prSet phldrT="[Text]"/>
      <dgm:spPr>
        <a:solidFill>
          <a:schemeClr val="accent2"/>
        </a:solidFill>
      </dgm:spPr>
      <dgm:t>
        <a:bodyPr/>
        <a:lstStyle/>
        <a:p>
          <a:r>
            <a:rPr lang="en-GB" dirty="0"/>
            <a:t>Consolidate</a:t>
          </a:r>
        </a:p>
      </dgm:t>
    </dgm:pt>
    <dgm:pt modelId="{B6C9267A-D4C0-4EB6-842C-2FD0A18F1C4A}" type="parTrans" cxnId="{8B19C2AB-3ECD-4C03-AC33-F65058EDC64F}">
      <dgm:prSet/>
      <dgm:spPr/>
      <dgm:t>
        <a:bodyPr/>
        <a:lstStyle/>
        <a:p>
          <a:endParaRPr lang="en-GB"/>
        </a:p>
      </dgm:t>
    </dgm:pt>
    <dgm:pt modelId="{8EC19EC1-F521-4BF1-A601-E7B4BF87EFA2}" type="sibTrans" cxnId="{8B19C2AB-3ECD-4C03-AC33-F65058EDC64F}">
      <dgm:prSet/>
      <dgm:spPr/>
      <dgm:t>
        <a:bodyPr/>
        <a:lstStyle/>
        <a:p>
          <a:endParaRPr lang="en-GB"/>
        </a:p>
      </dgm:t>
    </dgm:pt>
    <dgm:pt modelId="{0339187D-DD7A-4360-9CAF-4F9AEA910F84}">
      <dgm:prSet phldrT="[Text]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GB" dirty="0"/>
            <a:t>* Correct spelling</a:t>
          </a:r>
        </a:p>
        <a:p>
          <a:r>
            <a:rPr lang="en-GB" dirty="0"/>
            <a:t>* Substitute synonyms</a:t>
          </a:r>
        </a:p>
        <a:p>
          <a:r>
            <a:rPr lang="en-GB" dirty="0"/>
            <a:t>Isolate relevant sentences</a:t>
          </a:r>
        </a:p>
      </dgm:t>
    </dgm:pt>
    <dgm:pt modelId="{57C25B4B-1EFA-4CE6-BB1F-602DCA922E2B}" type="parTrans" cxnId="{C3929E93-E8A5-4A00-933A-C4815C067AC6}">
      <dgm:prSet/>
      <dgm:spPr/>
      <dgm:t>
        <a:bodyPr/>
        <a:lstStyle/>
        <a:p>
          <a:endParaRPr lang="en-GB"/>
        </a:p>
      </dgm:t>
    </dgm:pt>
    <dgm:pt modelId="{A7469284-E559-445B-9B19-4F737746F363}" type="sibTrans" cxnId="{C3929E93-E8A5-4A00-933A-C4815C067AC6}">
      <dgm:prSet/>
      <dgm:spPr/>
      <dgm:t>
        <a:bodyPr/>
        <a:lstStyle/>
        <a:p>
          <a:endParaRPr lang="en-GB"/>
        </a:p>
      </dgm:t>
    </dgm:pt>
    <dgm:pt modelId="{8771B226-A61E-499E-B73A-A633EDC691C3}">
      <dgm:prSet phldrT="[Text]"/>
      <dgm:spPr>
        <a:solidFill>
          <a:schemeClr val="tx1"/>
        </a:solidFill>
      </dgm:spPr>
      <dgm:t>
        <a:bodyPr/>
        <a:lstStyle/>
        <a:p>
          <a:r>
            <a:rPr lang="en-GB" dirty="0"/>
            <a:t>Analyse</a:t>
          </a:r>
        </a:p>
      </dgm:t>
    </dgm:pt>
    <dgm:pt modelId="{CA6B66AA-A252-4DC6-B5B8-5EA2A0BD283E}" type="parTrans" cxnId="{66D7AB3F-5FEC-4158-B73E-7698EB6A8B1D}">
      <dgm:prSet/>
      <dgm:spPr/>
      <dgm:t>
        <a:bodyPr/>
        <a:lstStyle/>
        <a:p>
          <a:endParaRPr lang="en-GB"/>
        </a:p>
      </dgm:t>
    </dgm:pt>
    <dgm:pt modelId="{4B9C8C33-3219-43CB-9FE4-2661F470FB0D}" type="sibTrans" cxnId="{66D7AB3F-5FEC-4158-B73E-7698EB6A8B1D}">
      <dgm:prSet/>
      <dgm:spPr/>
      <dgm:t>
        <a:bodyPr/>
        <a:lstStyle/>
        <a:p>
          <a:endParaRPr lang="en-GB"/>
        </a:p>
      </dgm:t>
    </dgm:pt>
    <dgm:pt modelId="{8B3A3090-823A-4095-9EB3-6B7AC0EC3D8C}">
      <dgm:prSet phldrT="[Text]"/>
      <dgm:spPr>
        <a:solidFill>
          <a:schemeClr val="tx1">
            <a:lumMod val="20000"/>
            <a:lumOff val="80000"/>
          </a:schemeClr>
        </a:solidFill>
      </dgm:spPr>
      <dgm:t>
        <a:bodyPr/>
        <a:lstStyle/>
        <a:p>
          <a:r>
            <a:rPr lang="en-GB" dirty="0"/>
            <a:t>Extract person-first and identity-first patterns</a:t>
          </a:r>
        </a:p>
        <a:p>
          <a:r>
            <a:rPr lang="en-GB" dirty="0"/>
            <a:t>Manually check for relevance</a:t>
          </a:r>
        </a:p>
        <a:p>
          <a:r>
            <a:rPr lang="en-GB" dirty="0"/>
            <a:t>Count each pattern</a:t>
          </a:r>
        </a:p>
        <a:p>
          <a:r>
            <a:rPr lang="en-GB" dirty="0"/>
            <a:t>Examine each pattern</a:t>
          </a:r>
        </a:p>
      </dgm:t>
    </dgm:pt>
    <dgm:pt modelId="{DC7CC45B-38E5-4CBE-AB81-6F49A71C8D3E}" type="parTrans" cxnId="{728E4957-075C-491E-8558-389067FA69C6}">
      <dgm:prSet/>
      <dgm:spPr/>
      <dgm:t>
        <a:bodyPr/>
        <a:lstStyle/>
        <a:p>
          <a:endParaRPr lang="en-GB"/>
        </a:p>
      </dgm:t>
    </dgm:pt>
    <dgm:pt modelId="{E0BD795D-AB43-4DCE-ACC8-17B5547E2561}" type="sibTrans" cxnId="{728E4957-075C-491E-8558-389067FA69C6}">
      <dgm:prSet/>
      <dgm:spPr/>
      <dgm:t>
        <a:bodyPr/>
        <a:lstStyle/>
        <a:p>
          <a:endParaRPr lang="en-GB"/>
        </a:p>
      </dgm:t>
    </dgm:pt>
    <dgm:pt modelId="{50686AA7-62CA-476E-90C1-0BD020B26652}">
      <dgm:prSet/>
      <dgm:spPr/>
      <dgm:t>
        <a:bodyPr/>
        <a:lstStyle/>
        <a:p>
          <a:r>
            <a:rPr lang="en-GB" dirty="0"/>
            <a:t>POS-tag</a:t>
          </a:r>
        </a:p>
      </dgm:t>
    </dgm:pt>
    <dgm:pt modelId="{E9BBE756-81ED-4A87-AC2E-54CF7B3C976D}" type="parTrans" cxnId="{23D1F726-79B7-4E60-B611-0A10BFABCC08}">
      <dgm:prSet/>
      <dgm:spPr/>
      <dgm:t>
        <a:bodyPr/>
        <a:lstStyle/>
        <a:p>
          <a:endParaRPr lang="en-GB"/>
        </a:p>
      </dgm:t>
    </dgm:pt>
    <dgm:pt modelId="{4790FCAA-D752-469C-A793-B35A214C8D17}" type="sibTrans" cxnId="{23D1F726-79B7-4E60-B611-0A10BFABCC08}">
      <dgm:prSet/>
      <dgm:spPr/>
      <dgm:t>
        <a:bodyPr/>
        <a:lstStyle/>
        <a:p>
          <a:endParaRPr lang="en-GB"/>
        </a:p>
      </dgm:t>
    </dgm:pt>
    <dgm:pt modelId="{4F32EFBC-5A4C-4B99-8F04-CD82CD1B57C6}" type="pres">
      <dgm:prSet presAssocID="{F739D965-4828-4B49-8393-9EEC04DF0B89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</dgm:pt>
    <dgm:pt modelId="{81A9700E-4319-4149-A7E5-5191CFEA4BE3}" type="pres">
      <dgm:prSet presAssocID="{8771B226-A61E-499E-B73A-A633EDC691C3}" presName="ChildAccent3" presStyleCnt="0"/>
      <dgm:spPr/>
    </dgm:pt>
    <dgm:pt modelId="{BD7D44B2-752A-4F41-9D27-02FB6DF2DF37}" type="pres">
      <dgm:prSet presAssocID="{8771B226-A61E-499E-B73A-A633EDC691C3}" presName="ChildAccent" presStyleLbl="alignImgPlace1" presStyleIdx="0" presStyleCnt="3" custScaleX="318592" custLinFactNeighborX="94150"/>
      <dgm:spPr/>
    </dgm:pt>
    <dgm:pt modelId="{9E13873A-B141-4ED1-A45C-8FCB7B3537B1}" type="pres">
      <dgm:prSet presAssocID="{8771B226-A61E-499E-B73A-A633EDC691C3}" presName="Child3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B2F1013-39D7-4C46-8B63-8F41C18CDF4D}" type="pres">
      <dgm:prSet presAssocID="{8771B226-A61E-499E-B73A-A633EDC691C3}" presName="Parent3" presStyleLbl="node1" presStyleIdx="0" presStyleCnt="3" custScaleX="318592" custLinFactNeighborX="94150">
        <dgm:presLayoutVars>
          <dgm:chMax val="2"/>
          <dgm:chPref val="1"/>
          <dgm:bulletEnabled val="1"/>
        </dgm:presLayoutVars>
      </dgm:prSet>
      <dgm:spPr/>
    </dgm:pt>
    <dgm:pt modelId="{13348A44-DB93-4F11-A537-E3EF2BDC3991}" type="pres">
      <dgm:prSet presAssocID="{A23CD070-2A03-487A-AFAC-4402615BD878}" presName="ChildAccent2" presStyleCnt="0"/>
      <dgm:spPr/>
    </dgm:pt>
    <dgm:pt modelId="{F952D400-1929-4053-B8C7-A49EE4F2D536}" type="pres">
      <dgm:prSet presAssocID="{A23CD070-2A03-487A-AFAC-4402615BD878}" presName="ChildAccent" presStyleLbl="alignImgPlace1" presStyleIdx="1" presStyleCnt="3" custScaleX="219088" custLinFactNeighborX="-31212" custLinFactNeighborY="218"/>
      <dgm:spPr/>
    </dgm:pt>
    <dgm:pt modelId="{6F792B5B-BA10-402D-9F5A-EF4B0BEDED8B}" type="pres">
      <dgm:prSet presAssocID="{A23CD070-2A03-487A-AFAC-4402615BD878}" presName="Child2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38B4C05-D550-4CE4-B2D4-5E8A02B3BF05}" type="pres">
      <dgm:prSet presAssocID="{A23CD070-2A03-487A-AFAC-4402615BD878}" presName="Parent2" presStyleLbl="node1" presStyleIdx="1" presStyleCnt="3" custScaleX="219088" custLinFactNeighborX="-30144" custLinFactNeighborY="1133">
        <dgm:presLayoutVars>
          <dgm:chMax val="2"/>
          <dgm:chPref val="1"/>
          <dgm:bulletEnabled val="1"/>
        </dgm:presLayoutVars>
      </dgm:prSet>
      <dgm:spPr/>
    </dgm:pt>
    <dgm:pt modelId="{F4ED9A1E-F311-4908-B30B-71058374DB89}" type="pres">
      <dgm:prSet presAssocID="{55331102-1FF2-40F5-9209-8AEA022523F9}" presName="ChildAccent1" presStyleCnt="0"/>
      <dgm:spPr/>
    </dgm:pt>
    <dgm:pt modelId="{68504948-98C8-48AA-A070-97D014FE8DBD}" type="pres">
      <dgm:prSet presAssocID="{55331102-1FF2-40F5-9209-8AEA022523F9}" presName="ChildAccent" presStyleLbl="alignImgPlace1" presStyleIdx="2" presStyleCnt="3" custScaleX="220493" custLinFactX="-23238" custLinFactNeighborX="-100000"/>
      <dgm:spPr/>
    </dgm:pt>
    <dgm:pt modelId="{6E939DC9-F34C-4927-B4CD-5351322FD378}" type="pres">
      <dgm:prSet presAssocID="{55331102-1FF2-40F5-9209-8AEA022523F9}" presName="Child1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40BE0B32-D12F-49CB-9AA0-6E174F47E9AC}" type="pres">
      <dgm:prSet presAssocID="{55331102-1FF2-40F5-9209-8AEA022523F9}" presName="Parent1" presStyleLbl="node1" presStyleIdx="2" presStyleCnt="3" custScaleX="220493" custLinFactX="-23238" custLinFactNeighborX="-100000">
        <dgm:presLayoutVars>
          <dgm:chMax val="2"/>
          <dgm:chPref val="1"/>
          <dgm:bulletEnabled val="1"/>
        </dgm:presLayoutVars>
      </dgm:prSet>
      <dgm:spPr/>
    </dgm:pt>
  </dgm:ptLst>
  <dgm:cxnLst>
    <dgm:cxn modelId="{FE353616-A70E-4935-B187-73F0C5F5DA3B}" type="presOf" srcId="{A23CD070-2A03-487A-AFAC-4402615BD878}" destId="{E38B4C05-D550-4CE4-B2D4-5E8A02B3BF05}" srcOrd="0" destOrd="0" presId="urn:microsoft.com/office/officeart/2011/layout/InterconnectedBlockProcess"/>
    <dgm:cxn modelId="{8D871D17-C2E3-4D2A-90AC-4A9532167853}" type="presOf" srcId="{8B3A3090-823A-4095-9EB3-6B7AC0EC3D8C}" destId="{9E13873A-B141-4ED1-A45C-8FCB7B3537B1}" srcOrd="1" destOrd="0" presId="urn:microsoft.com/office/officeart/2011/layout/InterconnectedBlockProcess"/>
    <dgm:cxn modelId="{426D6922-63B4-408D-B8A9-6E680EFBFBAE}" type="presOf" srcId="{BBAD3030-D8DE-4CC7-9466-FAE4D35E8B1E}" destId="{68504948-98C8-48AA-A070-97D014FE8DBD}" srcOrd="0" destOrd="0" presId="urn:microsoft.com/office/officeart/2011/layout/InterconnectedBlockProcess"/>
    <dgm:cxn modelId="{23D1F726-79B7-4E60-B611-0A10BFABCC08}" srcId="{A23CD070-2A03-487A-AFAC-4402615BD878}" destId="{50686AA7-62CA-476E-90C1-0BD020B26652}" srcOrd="1" destOrd="0" parTransId="{E9BBE756-81ED-4A87-AC2E-54CF7B3C976D}" sibTransId="{4790FCAA-D752-469C-A793-B35A214C8D17}"/>
    <dgm:cxn modelId="{51A1912D-B258-478D-BF27-9B89D823EDA0}" type="presOf" srcId="{0339187D-DD7A-4360-9CAF-4F9AEA910F84}" destId="{F952D400-1929-4053-B8C7-A49EE4F2D536}" srcOrd="0" destOrd="0" presId="urn:microsoft.com/office/officeart/2011/layout/InterconnectedBlockProcess"/>
    <dgm:cxn modelId="{96B5C53C-0D70-4211-8F88-4C22E138D6E1}" srcId="{55331102-1FF2-40F5-9209-8AEA022523F9}" destId="{BBAD3030-D8DE-4CC7-9466-FAE4D35E8B1E}" srcOrd="0" destOrd="0" parTransId="{28AD41A0-943C-4972-AC38-06DF3A0B2C22}" sibTransId="{CDAC3058-54BE-45AC-BBBD-ECE45E12FB3D}"/>
    <dgm:cxn modelId="{66D7AB3F-5FEC-4158-B73E-7698EB6A8B1D}" srcId="{F739D965-4828-4B49-8393-9EEC04DF0B89}" destId="{8771B226-A61E-499E-B73A-A633EDC691C3}" srcOrd="2" destOrd="0" parTransId="{CA6B66AA-A252-4DC6-B5B8-5EA2A0BD283E}" sibTransId="{4B9C8C33-3219-43CB-9FE4-2661F470FB0D}"/>
    <dgm:cxn modelId="{B9BD5F49-15D8-4187-91E1-24562AD40AF2}" type="presOf" srcId="{F739D965-4828-4B49-8393-9EEC04DF0B89}" destId="{4F32EFBC-5A4C-4B99-8F04-CD82CD1B57C6}" srcOrd="0" destOrd="0" presId="urn:microsoft.com/office/officeart/2011/layout/InterconnectedBlockProcess"/>
    <dgm:cxn modelId="{728E4957-075C-491E-8558-389067FA69C6}" srcId="{8771B226-A61E-499E-B73A-A633EDC691C3}" destId="{8B3A3090-823A-4095-9EB3-6B7AC0EC3D8C}" srcOrd="0" destOrd="0" parTransId="{DC7CC45B-38E5-4CBE-AB81-6F49A71C8D3E}" sibTransId="{E0BD795D-AB43-4DCE-ACC8-17B5547E2561}"/>
    <dgm:cxn modelId="{839E357F-96DC-4990-B3F6-5C23A4971177}" type="presOf" srcId="{50686AA7-62CA-476E-90C1-0BD020B26652}" destId="{6F792B5B-BA10-402D-9F5A-EF4B0BEDED8B}" srcOrd="1" destOrd="1" presId="urn:microsoft.com/office/officeart/2011/layout/InterconnectedBlockProcess"/>
    <dgm:cxn modelId="{C3929E93-E8A5-4A00-933A-C4815C067AC6}" srcId="{A23CD070-2A03-487A-AFAC-4402615BD878}" destId="{0339187D-DD7A-4360-9CAF-4F9AEA910F84}" srcOrd="0" destOrd="0" parTransId="{57C25B4B-1EFA-4CE6-BB1F-602DCA922E2B}" sibTransId="{A7469284-E559-445B-9B19-4F737746F363}"/>
    <dgm:cxn modelId="{2B1F049A-23E3-4555-83C0-BA4BA45AC9BC}" type="presOf" srcId="{BBAD3030-D8DE-4CC7-9466-FAE4D35E8B1E}" destId="{6E939DC9-F34C-4927-B4CD-5351322FD378}" srcOrd="1" destOrd="0" presId="urn:microsoft.com/office/officeart/2011/layout/InterconnectedBlockProcess"/>
    <dgm:cxn modelId="{8B19C2AB-3ECD-4C03-AC33-F65058EDC64F}" srcId="{F739D965-4828-4B49-8393-9EEC04DF0B89}" destId="{A23CD070-2A03-487A-AFAC-4402615BD878}" srcOrd="1" destOrd="0" parTransId="{B6C9267A-D4C0-4EB6-842C-2FD0A18F1C4A}" sibTransId="{8EC19EC1-F521-4BF1-A601-E7B4BF87EFA2}"/>
    <dgm:cxn modelId="{62260EC4-8FA4-4A45-979C-3C969D6E4B50}" type="presOf" srcId="{0339187D-DD7A-4360-9CAF-4F9AEA910F84}" destId="{6F792B5B-BA10-402D-9F5A-EF4B0BEDED8B}" srcOrd="1" destOrd="0" presId="urn:microsoft.com/office/officeart/2011/layout/InterconnectedBlockProcess"/>
    <dgm:cxn modelId="{FC0A97C5-EAAA-443B-B6E1-8C4614CAE079}" type="presOf" srcId="{8771B226-A61E-499E-B73A-A633EDC691C3}" destId="{6B2F1013-39D7-4C46-8B63-8F41C18CDF4D}" srcOrd="0" destOrd="0" presId="urn:microsoft.com/office/officeart/2011/layout/InterconnectedBlockProcess"/>
    <dgm:cxn modelId="{B876D7D1-E045-414E-BFA5-6453B96181AF}" type="presOf" srcId="{50686AA7-62CA-476E-90C1-0BD020B26652}" destId="{F952D400-1929-4053-B8C7-A49EE4F2D536}" srcOrd="0" destOrd="1" presId="urn:microsoft.com/office/officeart/2011/layout/InterconnectedBlockProcess"/>
    <dgm:cxn modelId="{D4D888D5-B8F1-4CB2-836D-6DA83A3C7441}" type="presOf" srcId="{55331102-1FF2-40F5-9209-8AEA022523F9}" destId="{40BE0B32-D12F-49CB-9AA0-6E174F47E9AC}" srcOrd="0" destOrd="0" presId="urn:microsoft.com/office/officeart/2011/layout/InterconnectedBlockProcess"/>
    <dgm:cxn modelId="{4AF1B9E9-C231-43C2-9BB6-A9E25FB3961E}" srcId="{F739D965-4828-4B49-8393-9EEC04DF0B89}" destId="{55331102-1FF2-40F5-9209-8AEA022523F9}" srcOrd="0" destOrd="0" parTransId="{E70DC9C6-2E63-4478-A97F-0DE84013405D}" sibTransId="{4A5CFD42-10AB-4F6D-B5ED-6DBFA1BF3F11}"/>
    <dgm:cxn modelId="{05C56EF4-BDC0-493E-903A-F14AE071C27B}" type="presOf" srcId="{8B3A3090-823A-4095-9EB3-6B7AC0EC3D8C}" destId="{BD7D44B2-752A-4F41-9D27-02FB6DF2DF37}" srcOrd="0" destOrd="0" presId="urn:microsoft.com/office/officeart/2011/layout/InterconnectedBlockProcess"/>
    <dgm:cxn modelId="{52A39D2F-185A-449F-82D2-88D117585655}" type="presParOf" srcId="{4F32EFBC-5A4C-4B99-8F04-CD82CD1B57C6}" destId="{81A9700E-4319-4149-A7E5-5191CFEA4BE3}" srcOrd="0" destOrd="0" presId="urn:microsoft.com/office/officeart/2011/layout/InterconnectedBlockProcess"/>
    <dgm:cxn modelId="{629F0AC5-0CDF-4D55-87C5-A7DB5B2E4B76}" type="presParOf" srcId="{81A9700E-4319-4149-A7E5-5191CFEA4BE3}" destId="{BD7D44B2-752A-4F41-9D27-02FB6DF2DF37}" srcOrd="0" destOrd="0" presId="urn:microsoft.com/office/officeart/2011/layout/InterconnectedBlockProcess"/>
    <dgm:cxn modelId="{870536EB-2F5F-49C7-A772-031EA8A85922}" type="presParOf" srcId="{4F32EFBC-5A4C-4B99-8F04-CD82CD1B57C6}" destId="{9E13873A-B141-4ED1-A45C-8FCB7B3537B1}" srcOrd="1" destOrd="0" presId="urn:microsoft.com/office/officeart/2011/layout/InterconnectedBlockProcess"/>
    <dgm:cxn modelId="{6FB9E741-CA6F-44D2-BC95-91E8D8292BC5}" type="presParOf" srcId="{4F32EFBC-5A4C-4B99-8F04-CD82CD1B57C6}" destId="{6B2F1013-39D7-4C46-8B63-8F41C18CDF4D}" srcOrd="2" destOrd="0" presId="urn:microsoft.com/office/officeart/2011/layout/InterconnectedBlockProcess"/>
    <dgm:cxn modelId="{773D46AE-F413-45F3-8E7E-3F3A05854426}" type="presParOf" srcId="{4F32EFBC-5A4C-4B99-8F04-CD82CD1B57C6}" destId="{13348A44-DB93-4F11-A537-E3EF2BDC3991}" srcOrd="3" destOrd="0" presId="urn:microsoft.com/office/officeart/2011/layout/InterconnectedBlockProcess"/>
    <dgm:cxn modelId="{A6670D87-D61D-4760-BC72-81B829BC914D}" type="presParOf" srcId="{13348A44-DB93-4F11-A537-E3EF2BDC3991}" destId="{F952D400-1929-4053-B8C7-A49EE4F2D536}" srcOrd="0" destOrd="0" presId="urn:microsoft.com/office/officeart/2011/layout/InterconnectedBlockProcess"/>
    <dgm:cxn modelId="{5B22A299-CF22-4861-AC1D-554461AA9835}" type="presParOf" srcId="{4F32EFBC-5A4C-4B99-8F04-CD82CD1B57C6}" destId="{6F792B5B-BA10-402D-9F5A-EF4B0BEDED8B}" srcOrd="4" destOrd="0" presId="urn:microsoft.com/office/officeart/2011/layout/InterconnectedBlockProcess"/>
    <dgm:cxn modelId="{A092C4E7-0329-490C-8631-1B5E7F06746D}" type="presParOf" srcId="{4F32EFBC-5A4C-4B99-8F04-CD82CD1B57C6}" destId="{E38B4C05-D550-4CE4-B2D4-5E8A02B3BF05}" srcOrd="5" destOrd="0" presId="urn:microsoft.com/office/officeart/2011/layout/InterconnectedBlockProcess"/>
    <dgm:cxn modelId="{BB2E3619-0896-470A-A268-4512B43DDE81}" type="presParOf" srcId="{4F32EFBC-5A4C-4B99-8F04-CD82CD1B57C6}" destId="{F4ED9A1E-F311-4908-B30B-71058374DB89}" srcOrd="6" destOrd="0" presId="urn:microsoft.com/office/officeart/2011/layout/InterconnectedBlockProcess"/>
    <dgm:cxn modelId="{48109063-09FD-4D1C-BC2C-D7BB548FD2F4}" type="presParOf" srcId="{F4ED9A1E-F311-4908-B30B-71058374DB89}" destId="{68504948-98C8-48AA-A070-97D014FE8DBD}" srcOrd="0" destOrd="0" presId="urn:microsoft.com/office/officeart/2011/layout/InterconnectedBlockProcess"/>
    <dgm:cxn modelId="{4925C311-606B-4596-BF89-5671C0EBCAB6}" type="presParOf" srcId="{4F32EFBC-5A4C-4B99-8F04-CD82CD1B57C6}" destId="{6E939DC9-F34C-4927-B4CD-5351322FD378}" srcOrd="7" destOrd="0" presId="urn:microsoft.com/office/officeart/2011/layout/InterconnectedBlockProcess"/>
    <dgm:cxn modelId="{C1D51C4A-D477-4417-9C0D-7012235CC835}" type="presParOf" srcId="{4F32EFBC-5A4C-4B99-8F04-CD82CD1B57C6}" destId="{40BE0B32-D12F-49CB-9AA0-6E174F47E9AC}" srcOrd="8" destOrd="0" presId="urn:microsoft.com/office/officeart/2011/layout/InterconnectedBlock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ED5C42-FC80-4E27-8E68-8DC73CDF2E20}">
      <dsp:nvSpPr>
        <dsp:cNvPr id="0" name=""/>
        <dsp:cNvSpPr/>
      </dsp:nvSpPr>
      <dsp:spPr>
        <a:xfrm rot="5400000">
          <a:off x="1151408" y="1340920"/>
          <a:ext cx="1145174" cy="130374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3D65D5-2E65-4ED8-95E3-B0680834A377}">
      <dsp:nvSpPr>
        <dsp:cNvPr id="0" name=""/>
        <dsp:cNvSpPr/>
      </dsp:nvSpPr>
      <dsp:spPr>
        <a:xfrm>
          <a:off x="848006" y="71471"/>
          <a:ext cx="1927799" cy="134939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31 .pdf files</a:t>
          </a:r>
        </a:p>
      </dsp:txBody>
      <dsp:txXfrm>
        <a:off x="913890" y="137355"/>
        <a:ext cx="1796031" cy="1217629"/>
      </dsp:txXfrm>
    </dsp:sp>
    <dsp:sp modelId="{7383296C-5A1A-451D-BF1F-02B9ED3CE75F}">
      <dsp:nvSpPr>
        <dsp:cNvPr id="0" name=""/>
        <dsp:cNvSpPr/>
      </dsp:nvSpPr>
      <dsp:spPr>
        <a:xfrm>
          <a:off x="2762633" y="200167"/>
          <a:ext cx="6941380" cy="1090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Acquire original files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Remove irrelevant pages (cover page, adverts, index, etc.)</a:t>
          </a:r>
        </a:p>
      </dsp:txBody>
      <dsp:txXfrm>
        <a:off x="2762633" y="200167"/>
        <a:ext cx="6941380" cy="1090642"/>
      </dsp:txXfrm>
    </dsp:sp>
    <dsp:sp modelId="{97759BFA-3E40-40FE-8532-70C62AF0894C}">
      <dsp:nvSpPr>
        <dsp:cNvPr id="0" name=""/>
        <dsp:cNvSpPr/>
      </dsp:nvSpPr>
      <dsp:spPr>
        <a:xfrm rot="5400000">
          <a:off x="3641429" y="2857955"/>
          <a:ext cx="1145174" cy="130374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BDABCF-577C-440A-8ACD-68C2BFDED6D2}">
      <dsp:nvSpPr>
        <dsp:cNvPr id="0" name=""/>
        <dsp:cNvSpPr/>
      </dsp:nvSpPr>
      <dsp:spPr>
        <a:xfrm>
          <a:off x="3338027" y="1588506"/>
          <a:ext cx="1927799" cy="1349397"/>
        </a:xfrm>
        <a:prstGeom prst="roundRect">
          <a:avLst>
            <a:gd name="adj" fmla="val 1667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Convert .pdf to .txt</a:t>
          </a:r>
        </a:p>
      </dsp:txBody>
      <dsp:txXfrm>
        <a:off x="3403911" y="1654390"/>
        <a:ext cx="1796031" cy="1217629"/>
      </dsp:txXfrm>
    </dsp:sp>
    <dsp:sp modelId="{8009DB2F-B32C-4AA8-A30E-134F86BB12F2}">
      <dsp:nvSpPr>
        <dsp:cNvPr id="0" name=""/>
        <dsp:cNvSpPr/>
      </dsp:nvSpPr>
      <dsp:spPr>
        <a:xfrm>
          <a:off x="5252248" y="1587290"/>
          <a:ext cx="4880773" cy="1350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All text from .pdf into one line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Split line by abstract marker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Subset abstracts with keywords 173,995 abstracts -&gt; 1721 abstracts</a:t>
          </a:r>
        </a:p>
      </dsp:txBody>
      <dsp:txXfrm>
        <a:off x="5252248" y="1587290"/>
        <a:ext cx="4880773" cy="1350466"/>
      </dsp:txXfrm>
    </dsp:sp>
    <dsp:sp modelId="{6FF7284B-0D4A-4EB3-9D2A-F9EDA3EBFCDF}">
      <dsp:nvSpPr>
        <dsp:cNvPr id="0" name=""/>
        <dsp:cNvSpPr/>
      </dsp:nvSpPr>
      <dsp:spPr>
        <a:xfrm>
          <a:off x="6278007" y="3104324"/>
          <a:ext cx="1927799" cy="1349397"/>
        </a:xfrm>
        <a:prstGeom prst="roundRect">
          <a:avLst>
            <a:gd name="adj" fmla="val 16670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NLP</a:t>
          </a:r>
        </a:p>
      </dsp:txBody>
      <dsp:txXfrm>
        <a:off x="6343891" y="3170208"/>
        <a:ext cx="1796031" cy="1217629"/>
      </dsp:txXfrm>
    </dsp:sp>
    <dsp:sp modelId="{987A2E70-EB83-442B-98EE-6FAECF9D6340}">
      <dsp:nvSpPr>
        <dsp:cNvPr id="0" name=""/>
        <dsp:cNvSpPr/>
      </dsp:nvSpPr>
      <dsp:spPr>
        <a:xfrm>
          <a:off x="8180471" y="3233020"/>
          <a:ext cx="2248866" cy="1090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GB" sz="1900" kern="1200" dirty="0"/>
            <a:t>Frequency counts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GB" sz="1900" kern="1200" dirty="0"/>
            <a:t>Examine contexts</a:t>
          </a:r>
        </a:p>
      </dsp:txBody>
      <dsp:txXfrm>
        <a:off x="8180471" y="3233020"/>
        <a:ext cx="2248866" cy="10906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7D44B2-752A-4F41-9D27-02FB6DF2DF37}">
      <dsp:nvSpPr>
        <dsp:cNvPr id="0" name=""/>
        <dsp:cNvSpPr/>
      </dsp:nvSpPr>
      <dsp:spPr>
        <a:xfrm>
          <a:off x="7594245" y="845266"/>
          <a:ext cx="3208881" cy="3965583"/>
        </a:xfrm>
        <a:prstGeom prst="wedgeRectCallout">
          <a:avLst>
            <a:gd name="adj1" fmla="val 0"/>
            <a:gd name="adj2" fmla="val 0"/>
          </a:avLst>
        </a:prstGeom>
        <a:solidFill>
          <a:schemeClr val="tx1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075" tIns="92075" rIns="92075" bIns="92075" numCol="1" spcCol="1270" anchor="t" anchorCtr="0">
          <a:noAutofit/>
        </a:bodyPr>
        <a:lstStyle/>
        <a:p>
          <a:pPr marL="0" lvl="0" indent="0" algn="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Count word frequency</a:t>
          </a:r>
        </a:p>
      </dsp:txBody>
      <dsp:txXfrm>
        <a:off x="8001493" y="845266"/>
        <a:ext cx="2801633" cy="3965583"/>
      </dsp:txXfrm>
    </dsp:sp>
    <dsp:sp modelId="{6B2F1013-39D7-4C46-8B63-8F41C18CDF4D}">
      <dsp:nvSpPr>
        <dsp:cNvPr id="0" name=""/>
        <dsp:cNvSpPr/>
      </dsp:nvSpPr>
      <dsp:spPr>
        <a:xfrm>
          <a:off x="7594245" y="0"/>
          <a:ext cx="3208881" cy="846709"/>
        </a:xfrm>
        <a:prstGeom prst="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Analyse</a:t>
          </a:r>
        </a:p>
      </dsp:txBody>
      <dsp:txXfrm>
        <a:off x="7594245" y="0"/>
        <a:ext cx="3208881" cy="846709"/>
      </dsp:txXfrm>
    </dsp:sp>
    <dsp:sp modelId="{F952D400-1929-4053-B8C7-A49EE4F2D536}">
      <dsp:nvSpPr>
        <dsp:cNvPr id="0" name=""/>
        <dsp:cNvSpPr/>
      </dsp:nvSpPr>
      <dsp:spPr>
        <a:xfrm>
          <a:off x="3605641" y="853294"/>
          <a:ext cx="4387588" cy="3682705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0" tIns="88900" rIns="88900" bIns="88900" numCol="1" spcCol="1270" anchor="t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* Correct spelling</a:t>
          </a:r>
        </a:p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* Substitute synonyms</a:t>
          </a:r>
        </a:p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Stem words</a:t>
          </a:r>
        </a:p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4162482" y="853294"/>
        <a:ext cx="3830747" cy="3682705"/>
      </dsp:txXfrm>
    </dsp:sp>
    <dsp:sp modelId="{E38B4C05-D550-4CE4-B2D4-5E8A02B3BF05}">
      <dsp:nvSpPr>
        <dsp:cNvPr id="0" name=""/>
        <dsp:cNvSpPr/>
      </dsp:nvSpPr>
      <dsp:spPr>
        <a:xfrm>
          <a:off x="3624699" y="145132"/>
          <a:ext cx="4387588" cy="708157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Consolidate</a:t>
          </a:r>
        </a:p>
      </dsp:txBody>
      <dsp:txXfrm>
        <a:off x="3624699" y="145132"/>
        <a:ext cx="4387588" cy="708157"/>
      </dsp:txXfrm>
    </dsp:sp>
    <dsp:sp modelId="{68504948-98C8-48AA-A070-97D014FE8DBD}">
      <dsp:nvSpPr>
        <dsp:cNvPr id="0" name=""/>
        <dsp:cNvSpPr/>
      </dsp:nvSpPr>
      <dsp:spPr>
        <a:xfrm>
          <a:off x="0" y="845266"/>
          <a:ext cx="4266528" cy="3399346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25" tIns="85725" rIns="85725" bIns="85725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Tokenise </a:t>
          </a:r>
          <a:r>
            <a:rPr lang="en-GB" sz="2700" b="1" kern="1200" dirty="0"/>
            <a:t>words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Lowercase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Remove punctuation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Remove whitespaces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Remove stop words</a:t>
          </a:r>
        </a:p>
      </dsp:txBody>
      <dsp:txXfrm>
        <a:off x="541476" y="845266"/>
        <a:ext cx="3725052" cy="3399346"/>
      </dsp:txXfrm>
    </dsp:sp>
    <dsp:sp modelId="{40BE0B32-D12F-49CB-9AA0-6E174F47E9AC}">
      <dsp:nvSpPr>
        <dsp:cNvPr id="0" name=""/>
        <dsp:cNvSpPr/>
      </dsp:nvSpPr>
      <dsp:spPr>
        <a:xfrm>
          <a:off x="0" y="278548"/>
          <a:ext cx="4266528" cy="566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Prep </a:t>
          </a:r>
        </a:p>
      </dsp:txBody>
      <dsp:txXfrm>
        <a:off x="0" y="278548"/>
        <a:ext cx="4266528" cy="5667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7D44B2-752A-4F41-9D27-02FB6DF2DF37}">
      <dsp:nvSpPr>
        <dsp:cNvPr id="0" name=""/>
        <dsp:cNvSpPr/>
      </dsp:nvSpPr>
      <dsp:spPr>
        <a:xfrm>
          <a:off x="5956157" y="845266"/>
          <a:ext cx="5685231" cy="3965583"/>
        </a:xfrm>
        <a:prstGeom prst="wedgeRectCallout">
          <a:avLst>
            <a:gd name="adj1" fmla="val 0"/>
            <a:gd name="adj2" fmla="val 0"/>
          </a:avLst>
        </a:prstGeom>
        <a:solidFill>
          <a:schemeClr val="tx1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0" tIns="88900" rIns="88900" bIns="88900" numCol="1" spcCol="1270" anchor="t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Extract person-first and identity-first patterns</a:t>
          </a:r>
        </a:p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Manually check for relevance</a:t>
          </a:r>
        </a:p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Count each pattern</a:t>
          </a:r>
        </a:p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Examine each pattern</a:t>
          </a:r>
        </a:p>
      </dsp:txBody>
      <dsp:txXfrm>
        <a:off x="6677685" y="845266"/>
        <a:ext cx="4963703" cy="3965583"/>
      </dsp:txXfrm>
    </dsp:sp>
    <dsp:sp modelId="{6B2F1013-39D7-4C46-8B63-8F41C18CDF4D}">
      <dsp:nvSpPr>
        <dsp:cNvPr id="0" name=""/>
        <dsp:cNvSpPr/>
      </dsp:nvSpPr>
      <dsp:spPr>
        <a:xfrm>
          <a:off x="5956157" y="0"/>
          <a:ext cx="5685231" cy="846709"/>
        </a:xfrm>
        <a:prstGeom prst="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Analyse</a:t>
          </a:r>
        </a:p>
      </dsp:txBody>
      <dsp:txXfrm>
        <a:off x="5956157" y="0"/>
        <a:ext cx="5685231" cy="846709"/>
      </dsp:txXfrm>
    </dsp:sp>
    <dsp:sp modelId="{F952D400-1929-4053-B8C7-A49EE4F2D536}">
      <dsp:nvSpPr>
        <dsp:cNvPr id="0" name=""/>
        <dsp:cNvSpPr/>
      </dsp:nvSpPr>
      <dsp:spPr>
        <a:xfrm>
          <a:off x="2871014" y="853294"/>
          <a:ext cx="3909595" cy="3682705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25" tIns="85725" rIns="85725" bIns="85725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* Correct spelling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* Substitute synonyms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Isolate relevant sentences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POS-tag</a:t>
          </a:r>
        </a:p>
      </dsp:txBody>
      <dsp:txXfrm>
        <a:off x="3367191" y="853294"/>
        <a:ext cx="3413418" cy="3682705"/>
      </dsp:txXfrm>
    </dsp:sp>
    <dsp:sp modelId="{E38B4C05-D550-4CE4-B2D4-5E8A02B3BF05}">
      <dsp:nvSpPr>
        <dsp:cNvPr id="0" name=""/>
        <dsp:cNvSpPr/>
      </dsp:nvSpPr>
      <dsp:spPr>
        <a:xfrm>
          <a:off x="2890072" y="145132"/>
          <a:ext cx="3909595" cy="708157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Consolidate</a:t>
          </a:r>
        </a:p>
      </dsp:txBody>
      <dsp:txXfrm>
        <a:off x="2890072" y="145132"/>
        <a:ext cx="3909595" cy="708157"/>
      </dsp:txXfrm>
    </dsp:sp>
    <dsp:sp modelId="{68504948-98C8-48AA-A070-97D014FE8DBD}">
      <dsp:nvSpPr>
        <dsp:cNvPr id="0" name=""/>
        <dsp:cNvSpPr/>
      </dsp:nvSpPr>
      <dsp:spPr>
        <a:xfrm>
          <a:off x="0" y="845266"/>
          <a:ext cx="3934667" cy="3399346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25" tIns="85725" rIns="85725" bIns="85725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Tokenise </a:t>
          </a:r>
          <a:r>
            <a:rPr lang="en-GB" sz="2700" b="1" kern="1200" dirty="0"/>
            <a:t>sentences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* Lowercase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* Remove punctuation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* Remove whitespaces</a:t>
          </a:r>
        </a:p>
      </dsp:txBody>
      <dsp:txXfrm>
        <a:off x="499359" y="845266"/>
        <a:ext cx="3435308" cy="3399346"/>
      </dsp:txXfrm>
    </dsp:sp>
    <dsp:sp modelId="{40BE0B32-D12F-49CB-9AA0-6E174F47E9AC}">
      <dsp:nvSpPr>
        <dsp:cNvPr id="0" name=""/>
        <dsp:cNvSpPr/>
      </dsp:nvSpPr>
      <dsp:spPr>
        <a:xfrm>
          <a:off x="0" y="278548"/>
          <a:ext cx="3934667" cy="566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Prep </a:t>
          </a:r>
        </a:p>
      </dsp:txBody>
      <dsp:txXfrm>
        <a:off x="0" y="278548"/>
        <a:ext cx="3934667" cy="5667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Interconnected Block Process"/>
  <dgm:desc val="Use to show sequential steps in a process. Works best with small amounts of Level 1 text and medium amounts of Level 2 text.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Interconnected Block Process"/>
  <dgm:desc val="Use to show sequential steps in a process. Works best with small amounts of Level 1 text and medium amounts of Level 2 text.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53542-6DB0-433F-A254-AEF992256B1C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BA1C7-F8EB-407D-B268-5D2A8AEBBE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01498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620EB2-56AE-4D49-92A2-200E9A3683D8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74495-12D2-6A47-A762-3590D5644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22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>
            <a:extLst>
              <a:ext uri="{FF2B5EF4-FFF2-40B4-BE49-F238E27FC236}">
                <a16:creationId xmlns:a16="http://schemas.microsoft.com/office/drawing/2014/main" id="{F3105C54-BAF1-234A-8547-9B2711A65E0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>
            <a:extLst>
              <a:ext uri="{FF2B5EF4-FFF2-40B4-BE49-F238E27FC236}">
                <a16:creationId xmlns:a16="http://schemas.microsoft.com/office/drawing/2014/main" id="{F5A0138B-F09C-FD4D-91FA-05C467B2CBD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ea typeface="+mn-ea"/>
                <a:cs typeface="+mn-cs"/>
              </a:rPr>
              <a:t>I wondered about giving ESHG some credit, but not sure</a:t>
            </a: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24824C55-688E-0B48-8999-1EE7EB5AD6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3C58EF9C-0AB2-5D49-AF28-9B1F57F65BAB}" type="slidenum">
              <a:rPr lang="en-GB" altLang="en-RO" smtClean="0">
                <a:latin typeface="Arial" panose="020B0604020202020204" pitchFamily="34" charset="0"/>
              </a:rPr>
              <a:pPr/>
              <a:t>1</a:t>
            </a:fld>
            <a:endParaRPr lang="en-GB" altLang="en-RO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Identified in this data set include boy with ASD and individual with idiopathic autism,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23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Examples from this dataset include: ASD affected sibling and  autistic female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0707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5855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51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</a:t>
            </a:r>
            <a:r>
              <a:rPr lang="en-RO" dirty="0"/>
              <a:t>ou mat not want this, and this may not be needed as the 3rd speaker is a clinician and will bring the clinical/families perspective in</a:t>
            </a:r>
          </a:p>
          <a:p>
            <a:endParaRPr lang="en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FC05A5-66D8-D946-8EF7-5E46F4E3CF86}" type="slidenum">
              <a:rPr lang="en-RO" smtClean="0"/>
              <a:t>2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15639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RO" dirty="0"/>
              <a:t>Again, not sure if you think this is helpful, only if you want to highligh how languages changes over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7C0601-5AB7-0544-9006-C7D1979F2B60}" type="slidenum">
              <a:rPr lang="en-RO" smtClean="0"/>
              <a:t>3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591460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77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84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593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604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3</a:t>
            </a:r>
            <a:r>
              <a:rPr lang="en-GB" sz="1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 .pdf (some years have 2 files, e.g. one for presentation abstracts and one for poster abstracts)</a:t>
            </a: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Semi-manual process to remove irrelevant pages (e.g. remove the indices, cover pages, etc.)</a:t>
            </a: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Convert .pdf to .txt files</a:t>
            </a: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Split .txt file into abstracts by delimiters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167336</a:t>
            </a:r>
            <a:endParaRPr lang="en-GB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Find all abstracts that contain keywords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1694</a:t>
            </a:r>
            <a:endParaRPr lang="en-GB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endParaRPr lang="en-GB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endParaRPr lang="en-GB" sz="12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60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153653 relevant sentences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610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5FFB9A-F3F6-8946-9ABA-98B8C06C0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1" y="1209040"/>
            <a:ext cx="5264150" cy="2578867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 w/ image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333B02D-6238-4843-B9D5-1E272AAC5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4" name="Logo" descr="UK Data Service logo">
            <a:extLst>
              <a:ext uri="{FF2B5EF4-FFF2-40B4-BE49-F238E27FC236}">
                <a16:creationId xmlns:a16="http://schemas.microsoft.com/office/drawing/2014/main" id="{76C60B7B-315C-B548-A043-C196F7D38C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13" name="Picture Placeholder 2" descr="[Image description to go here]">
            <a:extLst>
              <a:ext uri="{FF2B5EF4-FFF2-40B4-BE49-F238E27FC236}">
                <a16:creationId xmlns:a16="http://schemas.microsoft.com/office/drawing/2014/main" id="{3C9C5F8A-2236-FE4B-91BF-E087092BF60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077200" y="1"/>
            <a:ext cx="4114800" cy="6857999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F2791F5A-39D3-DC4F-AA9D-8EF80ABB1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13474" y="2388526"/>
            <a:ext cx="3727451" cy="2852737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Place hex graphic here to overlay black and white image.</a:t>
            </a:r>
          </a:p>
        </p:txBody>
      </p:sp>
      <p:pic>
        <p:nvPicPr>
          <p:cNvPr id="10" name="Picture 9" descr="UKRI Economic and Social Research Council logo">
            <a:extLst>
              <a:ext uri="{FF2B5EF4-FFF2-40B4-BE49-F238E27FC236}">
                <a16:creationId xmlns:a16="http://schemas.microsoft.com/office/drawing/2014/main" id="{B406835A-EC17-A04A-BE37-2B9F3923BD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1851" y="5527040"/>
            <a:ext cx="2210353" cy="56052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FE899-5F81-544E-A915-E6320293E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3EE13-5FCB-9C42-A93B-39A2047ADC20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821E7-45D7-F74F-B564-964148DA0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A7D14-C32E-2C42-98CD-EAC78D9BD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38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&amp;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1B5E875-B60A-AE45-B59D-5F3A83B91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9AB2C-4B99-BA49-A1DA-3174DB9E16C4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DA96812-C596-B049-AAB8-93457EF6B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055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Text &amp;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B6D3317-D90B-EF49-866A-F478D6494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8D9441-422C-3640-820A-487119271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2400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0CEC1-651B-7546-AFA1-0AE5803C80CE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671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&amp;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BCBE07B-4D26-5540-BEE8-6A38DAFED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DDACAEE-DC94-BB45-B780-0A6812353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2400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0CEC1-651B-7546-AFA1-0AE5803C80CE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60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913682" y="3617843"/>
            <a:ext cx="9288981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DBD6C3D8-F4FB-0748-80D9-9B0C2AE54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3EA6D41D-BD33-514C-80EA-5E51B030E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Box 15" descr="1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3440291" y="3257843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43757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Box 17" descr="2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/>
          </p:cNvSpPr>
          <p:nvPr userDrawn="1"/>
        </p:nvSpPr>
        <p:spPr>
          <a:xfrm>
            <a:off x="7041271" y="3257843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42227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Box 18" descr="3">
            <a:extLst>
              <a:ext uri="{FF2B5EF4-FFF2-40B4-BE49-F238E27FC236}">
                <a16:creationId xmlns:a16="http://schemas.microsoft.com/office/drawing/2014/main" id="{A666CD40-405E-8F48-BB3F-139D673BAC5B}"/>
              </a:ext>
            </a:extLst>
          </p:cNvPr>
          <p:cNvSpPr txBox="1">
            <a:spLocks/>
          </p:cNvSpPr>
          <p:nvPr userDrawn="1"/>
        </p:nvSpPr>
        <p:spPr>
          <a:xfrm>
            <a:off x="10633800" y="3275678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5BF9A-A25A-9E44-AC24-21CF2156EB06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386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50800" y="3617843"/>
            <a:ext cx="12253463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AE12F76-1376-6D42-B2AA-7CB3A9664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867A9403-DB04-8348-B31B-339D7FB80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Box 15" descr="3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3440291" y="3264220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43757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Box 17" descr="4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7041271" y="3264220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42227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Box 18" descr="5">
            <a:extLst>
              <a:ext uri="{FF2B5EF4-FFF2-40B4-BE49-F238E27FC236}">
                <a16:creationId xmlns:a16="http://schemas.microsoft.com/office/drawing/2014/main" id="{A666CD40-405E-8F48-BB3F-139D673BAC5B}"/>
              </a:ext>
            </a:extLst>
          </p:cNvPr>
          <p:cNvSpPr txBox="1">
            <a:spLocks/>
          </p:cNvSpPr>
          <p:nvPr userDrawn="1"/>
        </p:nvSpPr>
        <p:spPr>
          <a:xfrm>
            <a:off x="10746535" y="3264220"/>
            <a:ext cx="7236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D537-DB89-2741-879E-E6FBC377CB7F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2499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</a:extLst>
          </p:cNvPr>
          <p:cNvCxnSpPr>
            <a:cxnSpLocks/>
          </p:cNvCxnSpPr>
          <p:nvPr userDrawn="1"/>
        </p:nvCxnSpPr>
        <p:spPr>
          <a:xfrm>
            <a:off x="0" y="3617843"/>
            <a:ext cx="11036591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53365D08-9FBB-4142-93B8-0502CDFD9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A783AA5C-25E9-1D47-A098-CB8BECAF4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Box 20" descr="4">
            <a:extLst>
              <a:ext uri="{FF2B5EF4-FFF2-40B4-BE49-F238E27FC236}">
                <a16:creationId xmlns:a16="http://schemas.microsoft.com/office/drawing/2014/main" id="{402C4869-86BF-854E-91B5-2F8215766C1F}"/>
              </a:ext>
            </a:extLst>
          </p:cNvPr>
          <p:cNvSpPr txBox="1">
            <a:spLocks/>
          </p:cNvSpPr>
          <p:nvPr userDrawn="1"/>
        </p:nvSpPr>
        <p:spPr>
          <a:xfrm>
            <a:off x="795409" y="3261755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3663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Box 15" descr="5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/>
          </p:cNvSpPr>
          <p:nvPr userDrawn="1"/>
        </p:nvSpPr>
        <p:spPr>
          <a:xfrm>
            <a:off x="4405429" y="3243612"/>
            <a:ext cx="7236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82573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Box 17" descr="6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/>
          </p:cNvSpPr>
          <p:nvPr userDrawn="1"/>
        </p:nvSpPr>
        <p:spPr>
          <a:xfrm>
            <a:off x="8020801" y="3243612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07581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96729-12C7-6847-AF20-30EC9E9095B0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475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26A9C47-FC13-6448-9F53-7E11444C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5878313-77FD-8244-8818-E61634B96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A0C2EC8-81AB-2648-BD99-8F3BC31361F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B89A0-27EB-7D49-A1FB-0A24F43DE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473048"/>
            <a:ext cx="504444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26011-5817-4C4F-8C54-ED4A8F32D78D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667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0337DCC-087C-EF4C-B483-4BDDB1506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1502FDC-D3BB-9B41-8939-2A314D1D4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DD5734-76C8-6E43-990B-FACD1199D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462549"/>
            <a:ext cx="5042852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049980-D938-5240-A9B1-A7B9C08A3FD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2540580"/>
            <a:ext cx="5044440" cy="3327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94AF8A-80DC-4A40-A902-B667F28933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0" y="1462549"/>
            <a:ext cx="5046028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1FFC97D4-D179-AC49-9CD5-C230CF63D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554150"/>
            <a:ext cx="5044440" cy="3327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CB24B-B261-464F-8701-7A7D30D33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D4DEB-400B-2F47-8EA9-BED2FF45862A}" type="datetime1">
              <a:rPr lang="en-GB" smtClean="0"/>
              <a:t>02/06/2023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7D488B-CF03-CF4C-AC0D-CE28BE917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FEA418-9509-2546-A306-76691545C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325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6BF8616-2073-4D43-96DD-F449E93AA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02/06/2023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F5B6C1-7363-7845-84D2-65178D7AC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650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B171A6C3-7214-5D45-B4C8-B6981E6ED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054E92-8F01-F54E-8278-480D5601F5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2730E72-8D0C-9849-B689-B4BEB07099D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8201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0287752-A3D4-354A-80FC-B04FFE1BC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5150923"/>
            <a:ext cx="5042853" cy="6881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D51B0398-8716-8F4A-97F7-95F84FB5CA3A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BB708B0-6D17-BC4F-A793-1D36B2137D90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309360" y="5150923"/>
            <a:ext cx="5085807" cy="6881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822C03-EB4F-6C40-A1DC-FC28C5081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19124-9FEE-F749-B64E-9F79989DAC2E}" type="datetime1">
              <a:rPr lang="en-GB" smtClean="0"/>
              <a:t>02/06/2023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AB214-15AA-D748-81F1-3058A178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25E78-C9A1-1F43-B258-04C4C460E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11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E568CA6-59BD-244B-9036-0C61FAFBF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7F1ED91-20F3-6C45-B97B-320BA4DC4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29360"/>
            <a:ext cx="7347646" cy="255854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CAD05E5-D687-604F-9665-B43A8F5A0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814895"/>
            <a:ext cx="733679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UK Data Service logo">
            <a:extLst>
              <a:ext uri="{FF2B5EF4-FFF2-40B4-BE49-F238E27FC236}">
                <a16:creationId xmlns:a16="http://schemas.microsoft.com/office/drawing/2014/main" id="{156298A7-4C3C-BA4C-97D4-F2F510C5A1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A7BAA-6633-ED49-B704-0C3C14CAA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5A42F-436F-F945-AF86-C545F1275288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B7BBB-4F97-4945-8A6E-B312377E7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C29CD-B531-3345-9F02-2BBEC37A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621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w/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637F60-8147-E64A-B40D-2B0E76450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D3CC57A-08FB-2043-9F96-FEB3835CE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30400B8-1E22-FA40-8821-BF2BE615A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3040"/>
            <a:ext cx="3981994" cy="41137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B1AA4212-F7CB-D54A-B323-E0607E7F2D43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5183188" y="1463040"/>
            <a:ext cx="6170612" cy="4113741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5832B-BD35-5546-BFD6-7A0897477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B5539-A31E-E445-B370-3EE7B5028308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417B17-7C2F-CC4E-8479-ACD6C7D42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C452-7B7D-9941-880B-F88136874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769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257F14C-28EB-D44F-835B-2A45258A3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40193" y="0"/>
            <a:ext cx="4140000" cy="414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DCBD7EA-7633-8544-82AA-792AA39D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2278BD0B-2407-594E-B441-F29356308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40077"/>
            <a:ext cx="5264150" cy="254783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073C0B5-D10A-244A-A642-F2ECD8D216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Insert contact details [name, email]</a:t>
            </a:r>
          </a:p>
        </p:txBody>
      </p:sp>
      <p:pic>
        <p:nvPicPr>
          <p:cNvPr id="17" name="Logo" descr="UK Data Service logo">
            <a:extLst>
              <a:ext uri="{FF2B5EF4-FFF2-40B4-BE49-F238E27FC236}">
                <a16:creationId xmlns:a16="http://schemas.microsoft.com/office/drawing/2014/main" id="{0F76BA20-AA2B-7340-AC15-C4F4ACBB3B6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91B23-550B-D34F-BD1A-05839C075451}" type="datetime1">
              <a:rPr lang="en-GB" smtClean="0"/>
              <a:t>02/06/2023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269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278BD0B-2407-594E-B441-F29356308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52603"/>
            <a:ext cx="5264150" cy="2535304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91B23-550B-D34F-BD1A-05839C075451}" type="datetime1">
              <a:rPr lang="en-GB" smtClean="0"/>
              <a:t>02/06/2023</a:t>
            </a:fld>
            <a:endParaRPr lang="en-US"/>
          </a:p>
        </p:txBody>
      </p:sp>
      <p:pic>
        <p:nvPicPr>
          <p:cNvPr id="10" name="Logo" descr="UK Data Service logo">
            <a:extLst>
              <a:ext uri="{FF2B5EF4-FFF2-40B4-BE49-F238E27FC236}">
                <a16:creationId xmlns:a16="http://schemas.microsoft.com/office/drawing/2014/main" id="{7236A974-59D9-5341-B4B6-A118591D7A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073C0B5-D10A-244A-A642-F2ECD8D21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014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BB6CE-15A0-1F4C-8750-95EFE646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ABD98-971F-2E47-A3B1-7DF8D2435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3FDF4-2C51-0642-B47E-E9644E942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89C17-556E-C046-A339-146F08853335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A1DE3-9B49-6A45-9086-4F82B8A46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78811-6AAB-0544-B451-5714A93F5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409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704203-40B6-AD49-BABA-0F53D899F9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D708B-2825-8A44-ADE7-0D8D0CFF2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64769-EEF7-A549-9639-8815B600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E35E5-3497-504C-90EE-ACD012EC1750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21ACA-B6B2-A145-B9B1-6320D9CAF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F0699-5091-B846-8889-D3EC580EB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49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D2EB-147C-C637-5A1C-E74AEDD0A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3F183-3A1A-CBC1-09BF-D692B911C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710C7-C6F8-082D-94A8-4307A5F07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E31D3-D513-4509-92E7-11288EB68A6C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13CCC-DF3A-25AF-7D2B-FA5E4C5F8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B352F-E555-A1F5-95D0-1DE2C0371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E2DE-0633-49AD-BE1A-4DCB920EB0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69156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0A642-6A12-E13B-3F84-F258CFC42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301A99-D4A7-22B0-8A91-AEE8E8F29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E31D3-D513-4509-92E7-11288EB68A6C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60C9FC-054C-4537-A754-D6B9C4C75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B0243-DB40-D867-1746-1072BC991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E2DE-0633-49AD-BE1A-4DCB920EB0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3093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75B70AC1-2066-E448-893C-3D23BCACE8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3685" y="376767"/>
            <a:ext cx="3382433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726822" y="3992141"/>
            <a:ext cx="7154849" cy="3285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8127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i="0" kern="1200" cap="none" baseline="0">
                <a:solidFill>
                  <a:srgbClr val="005EB8"/>
                </a:solidFill>
              </a:defRPr>
            </a:lvl1pPr>
            <a:lvl2pPr marL="609525" indent="0">
              <a:buNone/>
              <a:defRPr sz="2667" b="1"/>
            </a:lvl2pPr>
            <a:lvl3pPr marL="1219048" indent="0">
              <a:buNone/>
              <a:defRPr sz="2400" b="1"/>
            </a:lvl3pPr>
            <a:lvl4pPr marL="1828573" indent="0">
              <a:buNone/>
              <a:defRPr sz="2133" b="1"/>
            </a:lvl4pPr>
            <a:lvl5pPr marL="2438096" indent="0">
              <a:buNone/>
              <a:defRPr sz="2133" b="1"/>
            </a:lvl5pPr>
            <a:lvl6pPr marL="3047622" indent="0">
              <a:buNone/>
              <a:defRPr sz="2133" b="1"/>
            </a:lvl6pPr>
            <a:lvl7pPr marL="3657143" indent="0">
              <a:buNone/>
              <a:defRPr sz="2133" b="1"/>
            </a:lvl7pPr>
            <a:lvl8pPr marL="4266667" indent="0">
              <a:buNone/>
              <a:defRPr sz="2133" b="1"/>
            </a:lvl8pPr>
            <a:lvl9pPr marL="487619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0"/>
          </p:nvPr>
        </p:nvSpPr>
        <p:spPr>
          <a:xfrm>
            <a:off x="726810" y="2886935"/>
            <a:ext cx="10959669" cy="89581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6095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333" b="0" cap="none" baseline="0">
                <a:solidFill>
                  <a:schemeClr val="tx1"/>
                </a:solidFill>
              </a:defRPr>
            </a:lvl1pPr>
            <a:lvl2pPr marL="609525" indent="0">
              <a:buNone/>
              <a:defRPr sz="2667" b="1"/>
            </a:lvl2pPr>
            <a:lvl3pPr marL="1219048" indent="0">
              <a:buNone/>
              <a:defRPr sz="2400" b="1"/>
            </a:lvl3pPr>
            <a:lvl4pPr marL="1828573" indent="0">
              <a:buNone/>
              <a:defRPr sz="2133" b="1"/>
            </a:lvl4pPr>
            <a:lvl5pPr marL="2438096" indent="0">
              <a:buNone/>
              <a:defRPr sz="2133" b="1"/>
            </a:lvl5pPr>
            <a:lvl6pPr marL="3047622" indent="0">
              <a:buNone/>
              <a:defRPr sz="2133" b="1"/>
            </a:lvl6pPr>
            <a:lvl7pPr marL="3657143" indent="0">
              <a:buNone/>
              <a:defRPr sz="2133" b="1"/>
            </a:lvl7pPr>
            <a:lvl8pPr marL="4266667" indent="0">
              <a:buNone/>
              <a:defRPr sz="2133" b="1"/>
            </a:lvl8pPr>
            <a:lvl9pPr marL="487619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94512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ext block (No-colour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3409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24001"/>
            <a:ext cx="9977438" cy="32209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6" name="Picture 5" descr="&quot; &quot;">
            <a:extLst>
              <a:ext uri="{FF2B5EF4-FFF2-40B4-BE49-F238E27FC236}">
                <a16:creationId xmlns:a16="http://schemas.microsoft.com/office/drawing/2014/main" id="{5E49A4A5-C4C1-5D41-BB01-2986D21171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10600" y="3099873"/>
            <a:ext cx="3594462" cy="359446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02/06/2023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6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text block (Colour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8123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48713"/>
            <a:ext cx="8843682" cy="40654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02/06/2023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 descr="&quot; &quot;">
            <a:extLst>
              <a:ext uri="{FF2B5EF4-FFF2-40B4-BE49-F238E27FC236}">
                <a16:creationId xmlns:a16="http://schemas.microsoft.com/office/drawing/2014/main" id="{96E4B558-0EB5-6F40-AF8C-7DF31DEF43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2000" y="1223011"/>
            <a:ext cx="508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49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ext block (Small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8123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40477"/>
            <a:ext cx="9977438" cy="4257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02/06/2023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568CA6-59BD-244B-9036-0C61FAFBFC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647926" y="5391304"/>
            <a:ext cx="1544074" cy="193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42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556283B-FAA3-0C45-8F69-C61CD2C68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D2BAFDA-3085-094D-8597-EA125B75D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D7C0223E-760F-4543-BDE3-CA6F2E441259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838200" y="1498600"/>
            <a:ext cx="7315200" cy="4484687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mtClean="0">
                <a:effectLst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Double click the icon to add and edit charts. Use suitable brand </a:t>
            </a:r>
            <a:r>
              <a:rPr lang="en-US" dirty="0" err="1"/>
              <a:t>colours</a:t>
            </a:r>
            <a:r>
              <a:rPr lang="en-US" dirty="0"/>
              <a:t> to change the chart’s appearance. Use black or purple </a:t>
            </a:r>
            <a:r>
              <a:rPr lang="en-US" dirty="0" err="1"/>
              <a:t>colour</a:t>
            </a:r>
            <a:r>
              <a:rPr lang="en-US" dirty="0"/>
              <a:t> (</a:t>
            </a:r>
            <a:r>
              <a:rPr lang="en-GB" dirty="0">
                <a:solidFill>
                  <a:srgbClr val="222221"/>
                </a:solidFill>
                <a:effectLst/>
                <a:latin typeface="Helvetica" pitchFamily="2" charset="0"/>
              </a:rPr>
              <a:t>#702082) for all text. Refer to theme and our brand guide for more colours.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F70C-7487-5D49-97F3-B37681DB2E7A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745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E85E4F7-9E26-F444-BDD5-B54AD9B35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79C323-C234-3B4B-AC17-6AE6E5045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3F149F08-6749-4F49-BA62-07A1E155EC2B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838200" y="1498600"/>
            <a:ext cx="9977438" cy="381952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Double click icon to design your table. Use black or purple </a:t>
            </a:r>
            <a:r>
              <a:rPr lang="en-US" dirty="0" err="1"/>
              <a:t>colour</a:t>
            </a:r>
            <a:r>
              <a:rPr lang="en-US" dirty="0"/>
              <a:t> (</a:t>
            </a:r>
            <a:r>
              <a:rPr lang="en-GB" dirty="0">
                <a:solidFill>
                  <a:srgbClr val="222221"/>
                </a:solidFill>
                <a:effectLst/>
                <a:latin typeface="Helvetica" pitchFamily="2" charset="0"/>
              </a:rPr>
              <a:t>#702082) for all text. Refer to theme and our brand guide for more colours.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559-C37D-F943-A0B6-3EDAAF776624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359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E85E4F7-9E26-F444-BDD5-B54AD9B35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79C323-C234-3B4B-AC17-6AE6E5045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559-C37D-F943-A0B6-3EDAAF776624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SmartArt Placeholder 3"/>
          <p:cNvSpPr>
            <a:spLocks noGrp="1"/>
          </p:cNvSpPr>
          <p:nvPr>
            <p:ph type="dgm" sz="quarter" idx="13"/>
          </p:nvPr>
        </p:nvSpPr>
        <p:spPr>
          <a:xfrm>
            <a:off x="838200" y="1773238"/>
            <a:ext cx="9424988" cy="3600450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837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F05234C-2ACE-284E-9BC2-36AD230EE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51BE7A-0162-E341-B254-C9EBCDF7D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2430BE4-70A3-6545-9DF6-33845DC86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9AB2C-4B99-BA49-A1DA-3174DB9E16C4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5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8D3251-F8FF-3E43-9ABF-224BA6655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0C572-2F59-9442-A975-71EAAFC4C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1CD03-6088-6243-83B0-E50471392C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94F93ADD-E702-C74C-B2F2-777AA750DCF5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C6E44-43F8-EC48-801C-C47A6939F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F583A-B9F5-4F41-8DD5-8AC7F4FF96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016687C5-7511-7743-B429-3BDBE272F2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375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712" r:id="rId3"/>
    <p:sldLayoutId id="2147483713" r:id="rId4"/>
    <p:sldLayoutId id="2147483714" r:id="rId5"/>
    <p:sldLayoutId id="2147483677" r:id="rId6"/>
    <p:sldLayoutId id="2147483669" r:id="rId7"/>
    <p:sldLayoutId id="2147483715" r:id="rId8"/>
    <p:sldLayoutId id="2147483665" r:id="rId9"/>
    <p:sldLayoutId id="2147483702" r:id="rId10"/>
    <p:sldLayoutId id="2147483680" r:id="rId11"/>
    <p:sldLayoutId id="2147483706" r:id="rId12"/>
    <p:sldLayoutId id="2147483671" r:id="rId13"/>
    <p:sldLayoutId id="2147483673" r:id="rId14"/>
    <p:sldLayoutId id="2147483692" r:id="rId15"/>
    <p:sldLayoutId id="2147483652" r:id="rId16"/>
    <p:sldLayoutId id="2147483653" r:id="rId17"/>
    <p:sldLayoutId id="2147483654" r:id="rId18"/>
    <p:sldLayoutId id="2147483655" r:id="rId19"/>
    <p:sldLayoutId id="2147483657" r:id="rId20"/>
    <p:sldLayoutId id="2147483670" r:id="rId21"/>
    <p:sldLayoutId id="2147483678" r:id="rId22"/>
    <p:sldLayoutId id="2147483658" r:id="rId23"/>
    <p:sldLayoutId id="2147483659" r:id="rId24"/>
    <p:sldLayoutId id="2147483716" r:id="rId25"/>
    <p:sldLayoutId id="2147483717" r:id="rId26"/>
    <p:sldLayoutId id="2147483718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Ramona.Moldovan@mft.nhs.uk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5" Type="http://schemas.openxmlformats.org/officeDocument/2006/relationships/hyperlink" Target="mailto:andradaciuca@psychology.ro" TargetMode="External"/><Relationship Id="rId4" Type="http://schemas.openxmlformats.org/officeDocument/2006/relationships/hyperlink" Target="mailto:J.Kasmire@manchester.ac.u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Placeholder 9">
            <a:extLst>
              <a:ext uri="{FF2B5EF4-FFF2-40B4-BE49-F238E27FC236}">
                <a16:creationId xmlns:a16="http://schemas.microsoft.com/office/drawing/2014/main" id="{3D1ED865-4168-004A-BCF9-41B0FA87E957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56498" y="2917614"/>
            <a:ext cx="10960100" cy="2055283"/>
          </a:xfrm>
        </p:spPr>
        <p:txBody>
          <a:bodyPr/>
          <a:lstStyle/>
          <a:p>
            <a:pPr algn="ctr" defTabSz="607469" fontAlgn="base">
              <a:spcBef>
                <a:spcPct val="0"/>
              </a:spcBef>
              <a:spcAft>
                <a:spcPct val="0"/>
              </a:spcAft>
            </a:pPr>
            <a:r>
              <a:rPr lang="en-GB" sz="4800" dirty="0">
                <a:solidFill>
                  <a:srgbClr val="7030A0"/>
                </a:solidFill>
              </a:rPr>
              <a:t>Natural language processing to capture </a:t>
            </a:r>
            <a:r>
              <a:rPr lang="en-GB" altLang="en-RO" sz="4800" dirty="0">
                <a:solidFill>
                  <a:srgbClr val="7030A0"/>
                </a:solidFill>
                <a:ea typeface="ＭＳ Ｐゴシック" panose="020B0600070205080204" pitchFamily="34" charset="-128"/>
              </a:rPr>
              <a:t>person-first or identity-first language</a:t>
            </a:r>
            <a:endParaRPr lang="en-US" altLang="en-RO" sz="4800" dirty="0">
              <a:solidFill>
                <a:srgbClr val="7030A0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16387" name="Picture 4" descr="TUOM_4COL%20cropped">
            <a:extLst>
              <a:ext uri="{FF2B5EF4-FFF2-40B4-BE49-F238E27FC236}">
                <a16:creationId xmlns:a16="http://schemas.microsoft.com/office/drawing/2014/main" id="{9D2152E8-3012-C047-99B4-11D1841C1F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80" y="36511"/>
            <a:ext cx="2189987" cy="1741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75E20B3-D6EB-A17D-EE83-51D933493C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7633" y="195073"/>
            <a:ext cx="2645664" cy="1388974"/>
          </a:xfrm>
          <a:prstGeom prst="rect">
            <a:avLst/>
          </a:prstGeom>
        </p:spPr>
      </p:pic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D67FD532-DEE9-EB03-21DE-D3BAD84B76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1800" y="223939"/>
            <a:ext cx="2750489" cy="13665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= ESHG abstracts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270B47-A7BC-837D-81E7-011141142270}"/>
              </a:ext>
            </a:extLst>
          </p:cNvPr>
          <p:cNvSpPr txBox="1"/>
          <p:nvPr/>
        </p:nvSpPr>
        <p:spPr>
          <a:xfrm>
            <a:off x="207817" y="1428239"/>
            <a:ext cx="11022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173,955 abstracts in total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72DC9C5-EAD0-A3CA-3E96-1685D03DD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1284" y="2262394"/>
            <a:ext cx="5589431" cy="4311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854840-7D31-93FC-E6E4-2D578540411C}"/>
              </a:ext>
            </a:extLst>
          </p:cNvPr>
          <p:cNvSpPr txBox="1"/>
          <p:nvPr/>
        </p:nvSpPr>
        <p:spPr>
          <a:xfrm>
            <a:off x="217342" y="1894964"/>
            <a:ext cx="11022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1721 with the keywords “autism”, “autistic”, “ASD” or “</a:t>
            </a:r>
            <a:r>
              <a:rPr lang="en-GB" sz="2400" dirty="0" err="1"/>
              <a:t>asperger</a:t>
            </a:r>
            <a:r>
              <a:rPr lang="en-GB" sz="24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8686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Preparation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11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06969C-5AD8-7BE9-7512-BADA20051D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3440C1F-8BDA-96A3-E5BF-952DEC033B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8136891"/>
              </p:ext>
            </p:extLst>
          </p:nvPr>
        </p:nvGraphicFramePr>
        <p:xfrm>
          <a:off x="465824" y="1427032"/>
          <a:ext cx="10429338" cy="45251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9140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NLP Frequency Counts - “bag of words”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9592568-A537-C34B-2130-CA509F7D76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8260989"/>
              </p:ext>
            </p:extLst>
          </p:nvPr>
        </p:nvGraphicFramePr>
        <p:xfrm>
          <a:off x="483936" y="1391652"/>
          <a:ext cx="11441364" cy="4810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3BE23AB-13A7-1B4B-0A64-29D7FBAD913F}"/>
              </a:ext>
            </a:extLst>
          </p:cNvPr>
          <p:cNvSpPr txBox="1"/>
          <p:nvPr/>
        </p:nvSpPr>
        <p:spPr>
          <a:xfrm>
            <a:off x="3881438" y="6513552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dirty="0"/>
              <a:t>* Not used in the preliminary process</a:t>
            </a:r>
          </a:p>
        </p:txBody>
      </p:sp>
    </p:spTree>
    <p:extLst>
      <p:ext uri="{BB962C8B-B14F-4D97-AF65-F5344CB8AC3E}">
        <p14:creationId xmlns:p14="http://schemas.microsoft.com/office/powerpoint/2010/main" val="2888291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Stemming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simplistic method of reducing words to a basic form</a:t>
            </a: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Collapses nouns and verbs together, as well as singular/plural, first/second/third person, future/present/past tenses, etc. </a:t>
            </a:r>
            <a:endParaRPr lang="en-GB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endParaRPr lang="en-GB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Examples:</a:t>
            </a:r>
          </a:p>
          <a:p>
            <a:pPr algn="l" rtl="0" fontAlgn="base"/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Dog, dogs, and dogged  would all reduce to “dog”</a:t>
            </a:r>
          </a:p>
          <a:p>
            <a:pPr algn="l" rtl="0" fontAlgn="base"/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Went, going, goes and go would all reduce to “go”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449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1C0A1-3FB6-CB72-E2CE-D7D9AA4B0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common words in abstracts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AB97ACB-C239-FA16-5C92-41991380CA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803255"/>
              </p:ext>
            </p:extLst>
          </p:nvPr>
        </p:nvGraphicFramePr>
        <p:xfrm>
          <a:off x="21565" y="1825380"/>
          <a:ext cx="12124286" cy="4294066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1350035">
                  <a:extLst>
                    <a:ext uri="{9D8B030D-6E8A-4147-A177-3AD203B41FA5}">
                      <a16:colId xmlns:a16="http://schemas.microsoft.com/office/drawing/2014/main" val="2406688920"/>
                    </a:ext>
                  </a:extLst>
                </a:gridCol>
                <a:gridCol w="1025984">
                  <a:extLst>
                    <a:ext uri="{9D8B030D-6E8A-4147-A177-3AD203B41FA5}">
                      <a16:colId xmlns:a16="http://schemas.microsoft.com/office/drawing/2014/main" val="3603177584"/>
                    </a:ext>
                  </a:extLst>
                </a:gridCol>
                <a:gridCol w="1067259">
                  <a:extLst>
                    <a:ext uri="{9D8B030D-6E8A-4147-A177-3AD203B41FA5}">
                      <a16:colId xmlns:a16="http://schemas.microsoft.com/office/drawing/2014/main" val="410188219"/>
                    </a:ext>
                  </a:extLst>
                </a:gridCol>
                <a:gridCol w="1002171">
                  <a:extLst>
                    <a:ext uri="{9D8B030D-6E8A-4147-A177-3AD203B41FA5}">
                      <a16:colId xmlns:a16="http://schemas.microsoft.com/office/drawing/2014/main" val="2297954957"/>
                    </a:ext>
                  </a:extLst>
                </a:gridCol>
                <a:gridCol w="1067259">
                  <a:extLst>
                    <a:ext uri="{9D8B030D-6E8A-4147-A177-3AD203B41FA5}">
                      <a16:colId xmlns:a16="http://schemas.microsoft.com/office/drawing/2014/main" val="3369176656"/>
                    </a:ext>
                  </a:extLst>
                </a:gridCol>
                <a:gridCol w="1132346">
                  <a:extLst>
                    <a:ext uri="{9D8B030D-6E8A-4147-A177-3AD203B41FA5}">
                      <a16:colId xmlns:a16="http://schemas.microsoft.com/office/drawing/2014/main" val="1457118934"/>
                    </a:ext>
                  </a:extLst>
                </a:gridCol>
                <a:gridCol w="1391109">
                  <a:extLst>
                    <a:ext uri="{9D8B030D-6E8A-4147-A177-3AD203B41FA5}">
                      <a16:colId xmlns:a16="http://schemas.microsoft.com/office/drawing/2014/main" val="869975608"/>
                    </a:ext>
                  </a:extLst>
                </a:gridCol>
                <a:gridCol w="905333">
                  <a:extLst>
                    <a:ext uri="{9D8B030D-6E8A-4147-A177-3AD203B41FA5}">
                      <a16:colId xmlns:a16="http://schemas.microsoft.com/office/drawing/2014/main" val="1626709284"/>
                    </a:ext>
                  </a:extLst>
                </a:gridCol>
                <a:gridCol w="1002171">
                  <a:extLst>
                    <a:ext uri="{9D8B030D-6E8A-4147-A177-3AD203B41FA5}">
                      <a16:colId xmlns:a16="http://schemas.microsoft.com/office/drawing/2014/main" val="2610771739"/>
                    </a:ext>
                  </a:extLst>
                </a:gridCol>
                <a:gridCol w="1181559">
                  <a:extLst>
                    <a:ext uri="{9D8B030D-6E8A-4147-A177-3AD203B41FA5}">
                      <a16:colId xmlns:a16="http://schemas.microsoft.com/office/drawing/2014/main" val="88834686"/>
                    </a:ext>
                  </a:extLst>
                </a:gridCol>
                <a:gridCol w="999060">
                  <a:extLst>
                    <a:ext uri="{9D8B030D-6E8A-4147-A177-3AD203B41FA5}">
                      <a16:colId xmlns:a16="http://schemas.microsoft.com/office/drawing/2014/main" val="3357239286"/>
                    </a:ext>
                  </a:extLst>
                </a:gridCol>
              </a:tblGrid>
              <a:tr h="12846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2300" u="none" strike="noStrike" dirty="0">
                          <a:solidFill>
                            <a:srgbClr val="212322"/>
                          </a:solidFill>
                          <a:effectLst/>
                          <a:latin typeface="+mn-lt"/>
                        </a:rPr>
                        <a:t>All abstracts</a:t>
                      </a:r>
                      <a:endParaRPr lang="en-GB" sz="2300" b="1" i="0" u="none" strike="noStrike" dirty="0">
                        <a:solidFill>
                          <a:srgbClr val="212322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'gene'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'patient'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</a:t>
                      </a:r>
                      <a:r>
                        <a:rPr lang="en-GB" sz="230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mutat</a:t>
                      </a:r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'genet'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</a:t>
                      </a:r>
                      <a:r>
                        <a:rPr lang="en-GB" sz="230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studi</a:t>
                      </a:r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'use'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'case'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'result'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</a:t>
                      </a:r>
                      <a:r>
                        <a:rPr lang="en-GB" sz="230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analysi</a:t>
                      </a:r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</a:t>
                      </a:r>
                      <a:r>
                        <a:rPr lang="en-GB" sz="230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associ</a:t>
                      </a:r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extLst>
                  <a:ext uri="{0D108BD9-81ED-4DB2-BD59-A6C34878D82A}">
                    <a16:rowId xmlns:a16="http://schemas.microsoft.com/office/drawing/2014/main" val="1705348395"/>
                  </a:ext>
                </a:extLst>
              </a:tr>
              <a:tr h="862406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2300" u="none" strike="noStrike" dirty="0">
                          <a:solidFill>
                            <a:srgbClr val="212322"/>
                          </a:solidFill>
                          <a:effectLst/>
                          <a:latin typeface="+mn-lt"/>
                        </a:rPr>
                        <a:t>Count</a:t>
                      </a:r>
                      <a:endParaRPr lang="en-GB" sz="2300" b="1" i="0" u="none" strike="noStrike" dirty="0">
                        <a:solidFill>
                          <a:srgbClr val="212322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dirty="0">
                          <a:solidFill>
                            <a:schemeClr val="tx1"/>
                          </a:solidFill>
                          <a:latin typeface="+mn-lt"/>
                        </a:rPr>
                        <a:t>69245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60113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57719</a:t>
                      </a: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42684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32414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28317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27007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25783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24804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24741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extLst>
                  <a:ext uri="{0D108BD9-81ED-4DB2-BD59-A6C34878D82A}">
                    <a16:rowId xmlns:a16="http://schemas.microsoft.com/office/drawing/2014/main" val="811124556"/>
                  </a:ext>
                </a:extLst>
              </a:tr>
              <a:tr h="12846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2300" b="1" i="0" u="none" strike="noStrike" dirty="0">
                          <a:solidFill>
                            <a:srgbClr val="212322"/>
                          </a:solidFill>
                          <a:effectLst/>
                          <a:latin typeface="+mn-lt"/>
                        </a:rPr>
                        <a:t>Matched abstracts</a:t>
                      </a: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dirty="0">
                          <a:solidFill>
                            <a:schemeClr val="tx1"/>
                          </a:solidFill>
                          <a:latin typeface="+mn-lt"/>
                        </a:rPr>
                        <a:t>'patient</a:t>
                      </a: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'gene'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'genet'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</a:t>
                      </a:r>
                      <a:r>
                        <a:rPr lang="en-GB" sz="230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disord</a:t>
                      </a:r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'autism'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</a:t>
                      </a:r>
                      <a:r>
                        <a:rPr lang="en-GB" sz="230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syndrom</a:t>
                      </a:r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</a:t>
                      </a:r>
                      <a:r>
                        <a:rPr lang="en-GB" sz="230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delet</a:t>
                      </a:r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</a:t>
                      </a:r>
                      <a:r>
                        <a:rPr lang="en-GB" sz="230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mutat</a:t>
                      </a:r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'case'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'clinic' 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extLst>
                  <a:ext uri="{0D108BD9-81ED-4DB2-BD59-A6C34878D82A}">
                    <a16:rowId xmlns:a16="http://schemas.microsoft.com/office/drawing/2014/main" val="2284964353"/>
                  </a:ext>
                </a:extLst>
              </a:tr>
              <a:tr h="862406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2300" u="none" strike="noStrike" dirty="0">
                          <a:solidFill>
                            <a:srgbClr val="212322"/>
                          </a:solidFill>
                          <a:effectLst/>
                          <a:latin typeface="+mn-lt"/>
                        </a:rPr>
                        <a:t>Count</a:t>
                      </a:r>
                      <a:endParaRPr lang="en-GB" sz="2300" b="1" i="0" u="none" strike="noStrike" dirty="0">
                        <a:solidFill>
                          <a:srgbClr val="212322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dirty="0">
                          <a:solidFill>
                            <a:schemeClr val="tx1"/>
                          </a:solidFill>
                          <a:latin typeface="+mn-lt"/>
                        </a:rPr>
                        <a:t>2081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1921</a:t>
                      </a: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1235</a:t>
                      </a: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1088</a:t>
                      </a: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1088</a:t>
                      </a: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1087</a:t>
                      </a: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dirty="0">
                          <a:solidFill>
                            <a:schemeClr val="tx1"/>
                          </a:solidFill>
                          <a:latin typeface="+mn-lt"/>
                        </a:rPr>
                        <a:t>1068</a:t>
                      </a:r>
                      <a:endParaRPr lang="en-GB" sz="23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984</a:t>
                      </a: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953</a:t>
                      </a:r>
                    </a:p>
                  </a:txBody>
                  <a:tcPr marL="7373" marR="7373" marT="737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23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902</a:t>
                      </a:r>
                    </a:p>
                  </a:txBody>
                  <a:tcPr marL="7373" marR="7373" marT="7373" marB="0" anchor="ctr"/>
                </a:tc>
                <a:extLst>
                  <a:ext uri="{0D108BD9-81ED-4DB2-BD59-A6C34878D82A}">
                    <a16:rowId xmlns:a16="http://schemas.microsoft.com/office/drawing/2014/main" val="1961645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9201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NLP Examine Context - “pattern extraction”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9592568-A537-C34B-2130-CA509F7D76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8854721"/>
              </p:ext>
            </p:extLst>
          </p:nvPr>
        </p:nvGraphicFramePr>
        <p:xfrm>
          <a:off x="483935" y="1391652"/>
          <a:ext cx="11641389" cy="4810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3BE23AB-13A7-1B4B-0A64-29D7FBAD913F}"/>
              </a:ext>
            </a:extLst>
          </p:cNvPr>
          <p:cNvSpPr txBox="1"/>
          <p:nvPr/>
        </p:nvSpPr>
        <p:spPr>
          <a:xfrm>
            <a:off x="3881438" y="6513552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dirty="0"/>
              <a:t>* Not used in the preliminary process</a:t>
            </a:r>
          </a:p>
        </p:txBody>
      </p:sp>
    </p:spTree>
    <p:extLst>
      <p:ext uri="{BB962C8B-B14F-4D97-AF65-F5344CB8AC3E}">
        <p14:creationId xmlns:p14="http://schemas.microsoft.com/office/powerpoint/2010/main" val="3144786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“Noun with” / person-first pattern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pattern = [{"POS": "NOUN"},</a:t>
            </a: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{“LOWER": “with"}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{"TEXT": {"REGEX": “[Au]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utism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“ or “[Aa]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sperger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” or “ASD”}}]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9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“Adjective noun” / identity-first pattern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pattern = [{"TEXT": {"REGEX": “[Au]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utistic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“ or “[Aa]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sperger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” or “ASD”}},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{"POS": "NOUN"}]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421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8A8F1-65C8-4E4C-765E-8CA705FF1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Person-first &amp; Identity-first counts by year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88A650-4185-1543-D660-EEC1A34940A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405" y="1690688"/>
            <a:ext cx="5755190" cy="4578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281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8A8F1-65C8-4E4C-765E-8CA705FF1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common examples of both patterns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50CE3B1-27BE-8818-E9EB-9C4205E3BA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5436864"/>
              </p:ext>
            </p:extLst>
          </p:nvPr>
        </p:nvGraphicFramePr>
        <p:xfrm>
          <a:off x="942473" y="2163927"/>
          <a:ext cx="7010400" cy="18288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4074408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9115423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b="1" dirty="0">
                          <a:effectLst/>
                        </a:rPr>
                        <a:t>patient with autism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dirty="0">
                          <a:effectLst/>
                        </a:rPr>
                        <a:t>36.0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42875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b="1" dirty="0">
                          <a:effectLst/>
                        </a:rPr>
                        <a:t>patient with ASD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dirty="0">
                          <a:effectLst/>
                        </a:rPr>
                        <a:t>22.0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55049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b="1" dirty="0">
                          <a:effectLst/>
                        </a:rPr>
                        <a:t>child with ASD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dirty="0">
                          <a:effectLst/>
                        </a:rPr>
                        <a:t>13.0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9324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b="1" dirty="0">
                          <a:effectLst/>
                        </a:rPr>
                        <a:t>child with autism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>
                          <a:effectLst/>
                        </a:rPr>
                        <a:t>12.0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35589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b="1" dirty="0">
                          <a:effectLst/>
                        </a:rPr>
                        <a:t>individual with autism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dirty="0">
                          <a:effectLst/>
                        </a:rPr>
                        <a:t>12.0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449326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702E71A-4E24-9EF0-B842-269C05BC66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0962503"/>
              </p:ext>
            </p:extLst>
          </p:nvPr>
        </p:nvGraphicFramePr>
        <p:xfrm>
          <a:off x="902368" y="4570784"/>
          <a:ext cx="7010400" cy="18288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390848606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7748000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b="1" dirty="0">
                          <a:effectLst/>
                        </a:rPr>
                        <a:t>ASD patient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>
                          <a:effectLst/>
                        </a:rPr>
                        <a:t>31.0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6069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b="1">
                          <a:effectLst/>
                        </a:rPr>
                        <a:t>autistic patient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>
                          <a:effectLst/>
                        </a:rPr>
                        <a:t>23.0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6954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b="1">
                          <a:effectLst/>
                        </a:rPr>
                        <a:t>autistic child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>
                          <a:effectLst/>
                        </a:rPr>
                        <a:t>14.0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43286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b="1">
                          <a:effectLst/>
                        </a:rPr>
                        <a:t>autistic individual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>
                          <a:effectLst/>
                        </a:rPr>
                        <a:t>12.0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162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b="1">
                          <a:effectLst/>
                        </a:rPr>
                        <a:t>ASD case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dirty="0">
                          <a:effectLst/>
                        </a:rPr>
                        <a:t>11.0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869804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A7AB878-00BE-1C1A-12F0-454E75B042C8}"/>
              </a:ext>
            </a:extLst>
          </p:cNvPr>
          <p:cNvSpPr txBox="1"/>
          <p:nvPr/>
        </p:nvSpPr>
        <p:spPr>
          <a:xfrm>
            <a:off x="838200" y="1733254"/>
            <a:ext cx="7672137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/>
              <a:t>156 total person-first structures, 40 are unique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sz="2800" dirty="0"/>
              <a:t>163 total identity-first structures, 31 are unique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712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F23859-86E0-939D-4C9E-B3A9D0D31E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08671" y="182396"/>
            <a:ext cx="4712242" cy="6628456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2B5503-8C31-6ED5-4BA7-3252901D7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520" y="182396"/>
            <a:ext cx="2900689" cy="37601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786653-59AB-1ED4-A4BA-ADA9AA578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9196" y="134302"/>
            <a:ext cx="1877741" cy="65855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6F71E9-FAFB-D8E6-5230-B451AB8D10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278" y="4513781"/>
            <a:ext cx="2829407" cy="220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0296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8A8F1-65C8-4E4C-765E-8CA705FF1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169 abstracts &gt;1 patterns, 32 use both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9C9ED7-2AC0-FE95-0872-BC82EEEED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Prevalence of PTEN mutations in Turkish children with autism spectrum disorders and macrocephaly </a:t>
            </a:r>
          </a:p>
          <a:p>
            <a:pPr marL="0" indent="0">
              <a:buNone/>
            </a:pPr>
            <a:r>
              <a:rPr lang="en-GB" dirty="0"/>
              <a:t>7 x person-first, 0 x identity-first</a:t>
            </a:r>
            <a:endParaRPr lang="en-GB" sz="1200" dirty="0"/>
          </a:p>
          <a:p>
            <a:pPr marL="0" indent="0">
              <a:buNone/>
            </a:pPr>
            <a:r>
              <a:rPr lang="en-GB" b="1" i="0" dirty="0">
                <a:solidFill>
                  <a:srgbClr val="000000"/>
                </a:solidFill>
                <a:effectLst/>
                <a:latin typeface="Helvetica Neue"/>
              </a:rPr>
              <a:t>Role of serotonin transporter promoter length polymorphism in autism: A south African population based study </a:t>
            </a:r>
          </a:p>
          <a:p>
            <a:pPr marL="0" indent="0">
              <a:buNone/>
            </a:pPr>
            <a:r>
              <a:rPr lang="en-GB" dirty="0"/>
              <a:t>0 x person-first, 5 x identity-first</a:t>
            </a:r>
            <a:endParaRPr lang="en-GB" sz="1200" dirty="0"/>
          </a:p>
          <a:p>
            <a:pPr marL="0" indent="0">
              <a:buNone/>
            </a:pPr>
            <a:r>
              <a:rPr lang="en-GB" b="1" dirty="0"/>
              <a:t>Implicating genetic risk variants for circadian rhythm and sleep trait difficulties in individuals with autism spectrum disorder </a:t>
            </a:r>
          </a:p>
          <a:p>
            <a:pPr marL="0" indent="0">
              <a:buNone/>
            </a:pPr>
            <a:r>
              <a:rPr lang="en-GB" dirty="0"/>
              <a:t>5 x person-first, 1 x identity-first</a:t>
            </a:r>
          </a:p>
          <a:p>
            <a:pPr marL="0" indent="0">
              <a:buNone/>
            </a:pPr>
            <a:r>
              <a:rPr lang="en-GB" b="1" dirty="0"/>
              <a:t>Polymorphism in Serotonin Transporter Gene in Autism </a:t>
            </a:r>
          </a:p>
          <a:p>
            <a:pPr marL="0" indent="0">
              <a:buNone/>
            </a:pPr>
            <a:r>
              <a:rPr lang="en-GB" dirty="0"/>
              <a:t>1 x person-first, 5 x identity-first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4EF23398-1737-614C-4FFD-7C8BF2381F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5448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403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Dive into them a bit more, exploring whether the following are factors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- session code as proxy for field/discipline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   	- affiliation country as proxy for native language of author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- age of person described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 	- year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- use of adjectives in non-people related contexts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 	- other?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1226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 anchor="ctr">
            <a:normAutofit/>
          </a:bodyPr>
          <a:lstStyle/>
          <a:p>
            <a:r>
              <a:rPr lang="en-GB" sz="3300" dirty="0"/>
              <a:t>Who we are: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199" y="1459478"/>
            <a:ext cx="3875117" cy="16827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Professor Ramona Moldovan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University of Manchester, UK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Babeș-Bolyai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University, Romania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Ramona.Moldovan@mft.nhs.uk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rtl="0" fontAlgn="base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16687C5-7511-7743-B429-3BDBE272F28B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1FD77E01-E7EF-C6CE-0787-A7AA57ADC925}"/>
              </a:ext>
            </a:extLst>
          </p:cNvPr>
          <p:cNvSpPr txBox="1">
            <a:spLocks/>
          </p:cNvSpPr>
          <p:nvPr/>
        </p:nvSpPr>
        <p:spPr>
          <a:xfrm>
            <a:off x="5745479" y="1459478"/>
            <a:ext cx="3875117" cy="19695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900" b="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Dr.</a:t>
            </a:r>
            <a:r>
              <a:rPr lang="en-GB" sz="19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J. Kasmire</a:t>
            </a:r>
            <a:endParaRPr lang="en-GB" sz="19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Cathie Marsh Institute University of Manchester, UK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UK Data Service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hlinkClick r:id="rId4"/>
              </a:rPr>
              <a:t>J.Kasmire@manchester.ac.uk</a:t>
            </a:r>
            <a:endParaRPr lang="en-GB" sz="18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@JKasmireComplex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fontAlgn="base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0A06D4E1-9D47-0853-7F3E-D63E2CA7EA4B}"/>
              </a:ext>
            </a:extLst>
          </p:cNvPr>
          <p:cNvSpPr txBox="1">
            <a:spLocks/>
          </p:cNvSpPr>
          <p:nvPr/>
        </p:nvSpPr>
        <p:spPr>
          <a:xfrm>
            <a:off x="3584170" y="4051308"/>
            <a:ext cx="3875117" cy="1682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Andrada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Ciucă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Babeș-Bolyai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University, Romania</a:t>
            </a:r>
          </a:p>
          <a:p>
            <a:r>
              <a:rPr lang="en-GB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5"/>
              </a:rPr>
              <a:t>andradaciuca@psychology.ro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fontAlgn="base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2458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1AAB14B-6077-F1B9-235C-3200AA4BA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33220"/>
            <a:ext cx="10515600" cy="40437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A4BF0C-1683-0A68-64B9-EFB31DBBB8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8982" y="182418"/>
            <a:ext cx="3571008" cy="71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97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068C73-5EB6-1037-772C-80F5BC5B0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8982" y="182418"/>
            <a:ext cx="3571008" cy="718693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0E817F1-F2BC-B851-C817-0CA4E34F5E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308171"/>
            <a:ext cx="10515600" cy="3386245"/>
          </a:xfrm>
        </p:spPr>
      </p:pic>
    </p:spTree>
    <p:extLst>
      <p:ext uri="{BB962C8B-B14F-4D97-AF65-F5344CB8AC3E}">
        <p14:creationId xmlns:p14="http://schemas.microsoft.com/office/powerpoint/2010/main" val="754223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>
                <a:solidFill>
                  <a:srgbClr val="7030A0"/>
                </a:solidFill>
              </a:rPr>
              <a:t>Euphemism treadmill</a:t>
            </a:r>
            <a:endParaRPr lang="en-GB" sz="3600" b="0" i="0" dirty="0">
              <a:solidFill>
                <a:srgbClr val="7030A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524001"/>
            <a:ext cx="10694158" cy="3220994"/>
          </a:xfrm>
        </p:spPr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Process by which euphemisms become negative, pejorative, or taboo</a:t>
            </a:r>
          </a:p>
          <a:p>
            <a:pPr marL="0" indent="0" algn="l" rtl="0" fontAlgn="base">
              <a:buNone/>
            </a:pPr>
            <a:endParaRPr lang="en-GB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5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2845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>
                <a:solidFill>
                  <a:srgbClr val="7030A0"/>
                </a:solidFill>
              </a:rPr>
              <a:t>Euphemism treadmill example</a:t>
            </a:r>
            <a:endParaRPr lang="en-GB" sz="3600" b="0" i="0" dirty="0">
              <a:solidFill>
                <a:srgbClr val="7030A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2F4388D-3CC0-17AB-FF21-FCC928FCE2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41" r="60455" b="9655"/>
          <a:stretch/>
        </p:blipFill>
        <p:spPr>
          <a:xfrm>
            <a:off x="1787234" y="1390314"/>
            <a:ext cx="7913718" cy="463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>
                <a:solidFill>
                  <a:srgbClr val="7030A0"/>
                </a:solidFill>
              </a:rPr>
              <a:t>Reclaiming euphemisms?</a:t>
            </a:r>
            <a:endParaRPr lang="en-GB" sz="3600" b="0" i="0" dirty="0">
              <a:solidFill>
                <a:srgbClr val="7030A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pPr marL="0" indent="0" algn="l" rtl="0" fontAlgn="base">
              <a:buNone/>
            </a:pPr>
            <a:r>
              <a:rPr lang="en-GB" b="1" i="0" dirty="0">
                <a:solidFill>
                  <a:srgbClr val="202122"/>
                </a:solidFill>
                <a:effectLst/>
                <a:latin typeface="+mj-lt"/>
              </a:rPr>
              <a:t>Sometimes people prefer the “offensive” terms  </a:t>
            </a:r>
          </a:p>
          <a:p>
            <a:pPr marL="0" indent="0" algn="l" rtl="0" fontAlgn="base">
              <a:buNone/>
            </a:pPr>
            <a:endParaRPr lang="en-GB" b="1" i="0" dirty="0">
              <a:solidFill>
                <a:srgbClr val="202122"/>
              </a:solidFill>
              <a:effectLst/>
              <a:latin typeface="+mj-lt"/>
            </a:endParaRPr>
          </a:p>
          <a:p>
            <a:pPr marL="0" indent="0" algn="l" rtl="0" fontAlgn="base">
              <a:buNone/>
            </a:pPr>
            <a:r>
              <a:rPr lang="ro-RO" b="1" i="0" dirty="0">
                <a:solidFill>
                  <a:srgbClr val="202122"/>
                </a:solidFill>
                <a:effectLst/>
                <a:latin typeface="+mj-lt"/>
              </a:rPr>
              <a:t>țigan / </a:t>
            </a:r>
            <a:r>
              <a:rPr lang="ro-RO" b="1" i="0" dirty="0" err="1">
                <a:solidFill>
                  <a:srgbClr val="202122"/>
                </a:solidFill>
                <a:effectLst/>
                <a:latin typeface="+mj-lt"/>
              </a:rPr>
              <a:t>tzigane</a:t>
            </a:r>
            <a:endParaRPr lang="en-GB" b="1" i="0" dirty="0">
              <a:solidFill>
                <a:srgbClr val="202122"/>
              </a:solidFill>
              <a:effectLst/>
              <a:latin typeface="+mj-lt"/>
            </a:endParaRP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202122"/>
                </a:solidFill>
                <a:latin typeface="+mj-lt"/>
              </a:rPr>
              <a:t>More negative connotations than “</a:t>
            </a:r>
            <a:r>
              <a:rPr lang="en-GB" dirty="0" err="1">
                <a:solidFill>
                  <a:srgbClr val="202122"/>
                </a:solidFill>
                <a:latin typeface="+mj-lt"/>
              </a:rPr>
              <a:t>roma</a:t>
            </a:r>
            <a:r>
              <a:rPr lang="en-GB" dirty="0">
                <a:solidFill>
                  <a:srgbClr val="202122"/>
                </a:solidFill>
                <a:latin typeface="+mj-lt"/>
              </a:rPr>
              <a:t>” but used by some members to refer to themselves without offence</a:t>
            </a:r>
          </a:p>
          <a:p>
            <a:pPr marL="0" indent="0" algn="l" rtl="0" fontAlgn="base">
              <a:buNone/>
            </a:pPr>
            <a:endParaRPr lang="en-GB" dirty="0">
              <a:solidFill>
                <a:srgbClr val="202122"/>
              </a:solidFill>
              <a:latin typeface="+mj-lt"/>
            </a:endParaRPr>
          </a:p>
          <a:p>
            <a:pPr marL="0" indent="0" algn="l" rtl="0" fontAlgn="base">
              <a:buNone/>
            </a:pPr>
            <a:r>
              <a:rPr lang="en-GB" b="1" dirty="0">
                <a:solidFill>
                  <a:srgbClr val="202122"/>
                </a:solidFill>
                <a:latin typeface="+mj-lt"/>
              </a:rPr>
              <a:t>queer </a:t>
            </a: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202122"/>
                </a:solidFill>
                <a:latin typeface="+mj-lt"/>
              </a:rPr>
              <a:t>Originally meaning “strange” or “peculiar”, then used as a pejorative, later reclaimed as a deliberatively provocative term</a:t>
            </a:r>
            <a:endParaRPr lang="en-GB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092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Person-first language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Person-first</a:t>
            </a: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 – 	“person with autism”, “child with hearing difficulties”, etc. 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	intends to highlight personhood before diagnosis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	meant to avoid dehumanisation, marginalisation, or essentialisation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	describes what a person “has” rather than what a person “is”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8</a:t>
            </a:fld>
            <a:endParaRPr lang="en-US"/>
          </a:p>
        </p:txBody>
      </p:sp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0BDFEE67-0D4D-1A8C-1C39-9E516CC297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321" t="26380"/>
          <a:stretch/>
        </p:blipFill>
        <p:spPr>
          <a:xfrm>
            <a:off x="4630200" y="3225338"/>
            <a:ext cx="2410824" cy="330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6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5096"/>
            <a:ext cx="9977271" cy="548819"/>
          </a:xfrm>
        </p:spPr>
        <p:txBody>
          <a:bodyPr/>
          <a:lstStyle/>
          <a:p>
            <a:r>
              <a:rPr lang="en-GB" dirty="0"/>
              <a:t>Identity-first language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Identity-first</a:t>
            </a: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 - 	“an autistic person”, “a Deaf child”, etc. 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	some people see these terms as part of their identity/community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	doesn’t separate person from adjective or suggest people are “same” with …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 		social model of disability suggests people “are” disabled by society</a:t>
            </a:r>
          </a:p>
          <a:p>
            <a:pPr marL="0" indent="0" algn="l" rtl="0" fontAlgn="base">
              <a:buNone/>
            </a:pPr>
            <a:endParaRPr lang="en-GB" sz="20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9</a:t>
            </a:fld>
            <a:endParaRPr lang="en-US"/>
          </a:p>
        </p:txBody>
      </p:sp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BCA29481-514F-A122-565F-0D9F7A1867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380" r="52753"/>
          <a:stretch/>
        </p:blipFill>
        <p:spPr>
          <a:xfrm>
            <a:off x="4420142" y="3225338"/>
            <a:ext cx="2121979" cy="330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584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702082"/>
      </a:dk1>
      <a:lt1>
        <a:srgbClr val="FFFFFF"/>
      </a:lt1>
      <a:dk2>
        <a:srgbClr val="212322"/>
      </a:dk2>
      <a:lt2>
        <a:srgbClr val="D9E1E2"/>
      </a:lt2>
      <a:accent1>
        <a:srgbClr val="CE0057"/>
      </a:accent1>
      <a:accent2>
        <a:srgbClr val="2B5696"/>
      </a:accent2>
      <a:accent3>
        <a:srgbClr val="008654"/>
      </a:accent3>
      <a:accent4>
        <a:srgbClr val="FF6620"/>
      </a:accent4>
      <a:accent5>
        <a:srgbClr val="00A8CE"/>
      </a:accent5>
      <a:accent6>
        <a:srgbClr val="78BD20"/>
      </a:accent6>
      <a:hlink>
        <a:srgbClr val="2B5696"/>
      </a:hlink>
      <a:folHlink>
        <a:srgbClr val="5B6770"/>
      </a:folHlink>
    </a:clrScheme>
    <a:fontScheme name="UKDS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hodsCon_Method" id="{2CC2990F-B75C-4839-BD2A-BF630C27DF78}" vid="{CD28BE52-E182-41DF-AD4A-0984F8410D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D5F373B85FCF47AAFC80BC7D80700A" ma:contentTypeVersion="16" ma:contentTypeDescription="Create a new document." ma:contentTypeScope="" ma:versionID="953c7af80d244b688ad423cd1abbe203">
  <xsd:schema xmlns:xsd="http://www.w3.org/2001/XMLSchema" xmlns:xs="http://www.w3.org/2001/XMLSchema" xmlns:p="http://schemas.microsoft.com/office/2006/metadata/properties" xmlns:ns2="28b91107-4a81-451c-84f7-f52706813e27" xmlns:ns3="1d2e6339-9963-4444-b0f2-be5dad007de0" targetNamespace="http://schemas.microsoft.com/office/2006/metadata/properties" ma:root="true" ma:fieldsID="3e79bcb2608852f7b5ad3d3b590f9c85" ns2:_="" ns3:_="">
    <xsd:import namespace="28b91107-4a81-451c-84f7-f52706813e27"/>
    <xsd:import namespace="1d2e6339-9963-4444-b0f2-be5dad007de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b91107-4a81-451c-84f7-f52706813e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6d63537c-d192-4dc4-bb87-a5632b1c768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2e6339-9963-4444-b0f2-be5dad007de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289bc31f-51e0-4109-a170-5affb3c8abc1}" ma:internalName="TaxCatchAll" ma:showField="CatchAllData" ma:web="1d2e6339-9963-4444-b0f2-be5dad007de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d2e6339-9963-4444-b0f2-be5dad007de0" xsi:nil="true"/>
    <lcf76f155ced4ddcb4097134ff3c332f xmlns="28b91107-4a81-451c-84f7-f52706813e27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E9080D1-8878-44F2-AD38-D3F6148740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b91107-4a81-451c-84f7-f52706813e27"/>
    <ds:schemaRef ds:uri="1d2e6339-9963-4444-b0f2-be5dad007de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62D72CF-A85F-4250-A307-29E7A63D732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232C8-5D3E-439D-9B2F-641B1AD4839D}">
  <ds:schemaRefs>
    <ds:schemaRef ds:uri="http://purl.org/dc/elements/1.1/"/>
    <ds:schemaRef ds:uri="http://schemas.microsoft.com/office/infopath/2007/PartnerControls"/>
    <ds:schemaRef ds:uri="http://purl.org/dc/terms/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1d2e6339-9963-4444-b0f2-be5dad007de0"/>
    <ds:schemaRef ds:uri="28b91107-4a81-451c-84f7-f52706813e27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MethodsCon_Method</Template>
  <TotalTime>791</TotalTime>
  <Words>1151</Words>
  <Application>Microsoft Office PowerPoint</Application>
  <PresentationFormat>Widescreen</PresentationFormat>
  <Paragraphs>244</Paragraphs>
  <Slides>22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Courier New</vt:lpstr>
      <vt:lpstr>Helvetica</vt:lpstr>
      <vt:lpstr>Helvetica Neue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Euphemism treadmill</vt:lpstr>
      <vt:lpstr>Euphemism treadmill example</vt:lpstr>
      <vt:lpstr>Reclaiming euphemisms?</vt:lpstr>
      <vt:lpstr>Person-first language</vt:lpstr>
      <vt:lpstr>Identity-first language</vt:lpstr>
      <vt:lpstr>Data = ESHG abstracts</vt:lpstr>
      <vt:lpstr>Preparation</vt:lpstr>
      <vt:lpstr>NLP Frequency Counts - “bag of words”</vt:lpstr>
      <vt:lpstr>Stemming</vt:lpstr>
      <vt:lpstr>Most common words in abstracts</vt:lpstr>
      <vt:lpstr>NLP Examine Context - “pattern extraction”</vt:lpstr>
      <vt:lpstr>“Noun with” / person-first pattern</vt:lpstr>
      <vt:lpstr>“Adjective noun” / identity-first pattern</vt:lpstr>
      <vt:lpstr>Person-first &amp; Identity-first counts by year</vt:lpstr>
      <vt:lpstr>Most common examples of both patterns</vt:lpstr>
      <vt:lpstr>169 abstracts &gt;1 patterns, 32 use both</vt:lpstr>
      <vt:lpstr>Future work</vt:lpstr>
      <vt:lpstr>Who we are: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Natural language processing to capture person-first or identity-first language</dc:title>
  <dc:creator>Julia Kasmire</dc:creator>
  <cp:lastModifiedBy>Julia Kasmire</cp:lastModifiedBy>
  <cp:revision>6</cp:revision>
  <dcterms:created xsi:type="dcterms:W3CDTF">2022-08-23T14:00:16Z</dcterms:created>
  <dcterms:modified xsi:type="dcterms:W3CDTF">2023-06-02T15:41:43Z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0x01010082D5F373B85FCF47AAFC80BC7D80700A</vt:lpwstr>
  </property>
  <property fmtid="{D5CDD505-2E9C-101B-9397-08002B2CF9AE}" pid="3" name="MediaServiceImageTags">
    <vt:lpwstr/>
  </property>
</Properties>
</file>

<file path=docProps/thumbnail.jpeg>
</file>